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58" r:id="rId3"/>
    <p:sldId id="264" r:id="rId4"/>
    <p:sldId id="265" r:id="rId5"/>
    <p:sldId id="266" r:id="rId6"/>
    <p:sldId id="259" r:id="rId7"/>
    <p:sldId id="272" r:id="rId8"/>
    <p:sldId id="271" r:id="rId9"/>
    <p:sldId id="260" r:id="rId10"/>
    <p:sldId id="261" r:id="rId11"/>
    <p:sldId id="275" r:id="rId12"/>
    <p:sldId id="262" r:id="rId13"/>
    <p:sldId id="299" r:id="rId14"/>
    <p:sldId id="263" r:id="rId15"/>
    <p:sldId id="274" r:id="rId16"/>
    <p:sldId id="267" r:id="rId17"/>
    <p:sldId id="294" r:id="rId18"/>
    <p:sldId id="323" r:id="rId19"/>
    <p:sldId id="268" r:id="rId20"/>
    <p:sldId id="317" r:id="rId21"/>
    <p:sldId id="295" r:id="rId22"/>
    <p:sldId id="300" r:id="rId23"/>
    <p:sldId id="297" r:id="rId24"/>
    <p:sldId id="298" r:id="rId25"/>
    <p:sldId id="307" r:id="rId26"/>
    <p:sldId id="321" r:id="rId27"/>
    <p:sldId id="277" r:id="rId28"/>
    <p:sldId id="278" r:id="rId29"/>
    <p:sldId id="279" r:id="rId30"/>
    <p:sldId id="280" r:id="rId31"/>
    <p:sldId id="281" r:id="rId32"/>
    <p:sldId id="282" r:id="rId33"/>
    <p:sldId id="283" r:id="rId34"/>
    <p:sldId id="284" r:id="rId35"/>
    <p:sldId id="316" r:id="rId36"/>
    <p:sldId id="285" r:id="rId37"/>
    <p:sldId id="324" r:id="rId38"/>
    <p:sldId id="288" r:id="rId39"/>
    <p:sldId id="289" r:id="rId40"/>
    <p:sldId id="302" r:id="rId41"/>
    <p:sldId id="314" r:id="rId42"/>
    <p:sldId id="301" r:id="rId43"/>
    <p:sldId id="306" r:id="rId44"/>
    <p:sldId id="315" r:id="rId45"/>
    <p:sldId id="290" r:id="rId46"/>
    <p:sldId id="303" r:id="rId47"/>
    <p:sldId id="304" r:id="rId48"/>
    <p:sldId id="310" r:id="rId49"/>
    <p:sldId id="311" r:id="rId50"/>
    <p:sldId id="309" r:id="rId51"/>
    <p:sldId id="313" r:id="rId52"/>
    <p:sldId id="305" r:id="rId53"/>
    <p:sldId id="312" r:id="rId54"/>
    <p:sldId id="308" r:id="rId55"/>
    <p:sldId id="322" r:id="rId56"/>
    <p:sldId id="29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15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image" Target="../media/image5.emf"/><Relationship Id="rId2"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E7734B-C9FA-D146-9C87-0DB0D6E903F4}" type="datetimeFigureOut">
              <a:rPr lang="en-US" smtClean="0"/>
              <a:t>3/3/16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05E8C9-DF23-9242-B2EC-6335ABFA9A23}" type="slidenum">
              <a:rPr lang="en-US" smtClean="0"/>
              <a:t>‹#›</a:t>
            </a:fld>
            <a:endParaRPr lang="en-US"/>
          </a:p>
        </p:txBody>
      </p:sp>
    </p:spTree>
    <p:extLst>
      <p:ext uri="{BB962C8B-B14F-4D97-AF65-F5344CB8AC3E}">
        <p14:creationId xmlns:p14="http://schemas.microsoft.com/office/powerpoint/2010/main" val="4366347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5</a:t>
            </a:fld>
            <a:endParaRPr lang="en-US"/>
          </a:p>
        </p:txBody>
      </p:sp>
    </p:spTree>
    <p:extLst>
      <p:ext uri="{BB962C8B-B14F-4D97-AF65-F5344CB8AC3E}">
        <p14:creationId xmlns:p14="http://schemas.microsoft.com/office/powerpoint/2010/main" val="2691586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203D4B-3C56-A349-9560-884FFC5E92DD}" type="slidenum">
              <a:rPr lang="en-US" smtClean="0"/>
              <a:t>56</a:t>
            </a:fld>
            <a:endParaRPr lang="en-US"/>
          </a:p>
        </p:txBody>
      </p:sp>
    </p:spTree>
    <p:extLst>
      <p:ext uri="{BB962C8B-B14F-4D97-AF65-F5344CB8AC3E}">
        <p14:creationId xmlns:p14="http://schemas.microsoft.com/office/powerpoint/2010/main" val="407916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Intuition</a:t>
            </a:r>
            <a:r>
              <a:rPr lang="en-US" baseline="0" dirty="0" smtClean="0"/>
              <a:t> – Mid parent phenotype represents 100% of genetic material, while 1 parent – offspring and sib-sib represent only 50% of the genetic material</a:t>
            </a:r>
          </a:p>
          <a:p>
            <a:endParaRPr lang="en-US" baseline="0" dirty="0" smtClean="0"/>
          </a:p>
          <a:p>
            <a:r>
              <a:rPr lang="en-US" baseline="0" dirty="0" smtClean="0"/>
              <a:t>r = </a:t>
            </a:r>
            <a:r>
              <a:rPr lang="en-US" baseline="0" dirty="0" err="1" smtClean="0"/>
              <a:t>pearson’s</a:t>
            </a:r>
            <a:r>
              <a:rPr lang="en-US" baseline="0" dirty="0" smtClean="0"/>
              <a:t> correlation coefficient</a:t>
            </a:r>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9</a:t>
            </a:fld>
            <a:endParaRPr lang="en-US"/>
          </a:p>
        </p:txBody>
      </p:sp>
    </p:spTree>
    <p:extLst>
      <p:ext uri="{BB962C8B-B14F-4D97-AF65-F5344CB8AC3E}">
        <p14:creationId xmlns:p14="http://schemas.microsoft.com/office/powerpoint/2010/main" val="75825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y-bar is the expected phenotypic value</a:t>
            </a:r>
          </a:p>
          <a:p>
            <a:r>
              <a:rPr lang="en-US" dirty="0" err="1" smtClean="0"/>
              <a:t>yi</a:t>
            </a:r>
            <a:r>
              <a:rPr lang="en-US" dirty="0" smtClean="0"/>
              <a:t> is the observed</a:t>
            </a:r>
            <a:r>
              <a:rPr lang="en-US" baseline="0" dirty="0" smtClean="0"/>
              <a:t> phenotypic value for the </a:t>
            </a:r>
            <a:r>
              <a:rPr lang="en-US" baseline="0" dirty="0" err="1" smtClean="0"/>
              <a:t>ith</a:t>
            </a:r>
            <a:r>
              <a:rPr lang="en-US" baseline="0" dirty="0" smtClean="0"/>
              <a:t> individual</a:t>
            </a:r>
          </a:p>
          <a:p>
            <a:r>
              <a:rPr lang="en-US" baseline="0" dirty="0" smtClean="0"/>
              <a:t>fi is the predicted or fitted phenotypic value for the </a:t>
            </a:r>
            <a:r>
              <a:rPr lang="en-US" baseline="0" dirty="0" err="1" smtClean="0"/>
              <a:t>ith</a:t>
            </a:r>
            <a:r>
              <a:rPr lang="en-US" baseline="0" dirty="0" smtClean="0"/>
              <a:t> individual</a:t>
            </a:r>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11</a:t>
            </a:fld>
            <a:endParaRPr lang="en-US"/>
          </a:p>
        </p:txBody>
      </p:sp>
    </p:spTree>
    <p:extLst>
      <p:ext uri="{BB962C8B-B14F-4D97-AF65-F5344CB8AC3E}">
        <p14:creationId xmlns:p14="http://schemas.microsoft.com/office/powerpoint/2010/main" val="92710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12</a:t>
            </a:fld>
            <a:endParaRPr lang="en-US"/>
          </a:p>
        </p:txBody>
      </p:sp>
    </p:spTree>
    <p:extLst>
      <p:ext uri="{BB962C8B-B14F-4D97-AF65-F5344CB8AC3E}">
        <p14:creationId xmlns:p14="http://schemas.microsoft.com/office/powerpoint/2010/main" val="2272375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p:cNvSpPr>
            <a:spLocks noGrp="1" noChangeArrowheads="1"/>
          </p:cNvSpPr>
          <p:nvPr>
            <p:ph type="sldNum"/>
          </p:nvPr>
        </p:nvSpPr>
        <p:spPr>
          <a:ln/>
        </p:spPr>
        <p:txBody>
          <a:bodyPr/>
          <a:lstStyle/>
          <a:p>
            <a:fld id="{85E1E994-B6C3-B140-B9D8-860B47435420}" type="slidenum">
              <a:rPr lang="en-US"/>
              <a:pPr/>
              <a:t>13</a:t>
            </a:fld>
            <a:endParaRPr lang="en-US"/>
          </a:p>
        </p:txBody>
      </p:sp>
      <p:sp>
        <p:nvSpPr>
          <p:cNvPr id="8908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bwMode="auto">
          <a:xfrm>
            <a:off x="685494" y="4342939"/>
            <a:ext cx="5487013" cy="4114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Architecture of genetic disease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22</a:t>
            </a:fld>
            <a:endParaRPr lang="en-US"/>
          </a:p>
        </p:txBody>
      </p:sp>
    </p:spTree>
    <p:extLst>
      <p:ext uri="{BB962C8B-B14F-4D97-AF65-F5344CB8AC3E}">
        <p14:creationId xmlns:p14="http://schemas.microsoft.com/office/powerpoint/2010/main" val="3811685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13"/>
          <p:cNvSpPr>
            <a:spLocks noGrp="1" noChangeArrowheads="1"/>
          </p:cNvSpPr>
          <p:nvPr>
            <p:ph type="sldNum"/>
          </p:nvPr>
        </p:nvSpPr>
        <p:spPr>
          <a:ln/>
        </p:spPr>
        <p:txBody>
          <a:bodyPr/>
          <a:lstStyle/>
          <a:p>
            <a:fld id="{F7136BB1-79F6-FB4F-85A0-E1E1617A30DC}" type="slidenum">
              <a:rPr lang="en-US"/>
              <a:pPr/>
              <a:t>24</a:t>
            </a:fld>
            <a:endParaRPr lang="en-US"/>
          </a:p>
        </p:txBody>
      </p:sp>
      <p:sp>
        <p:nvSpPr>
          <p:cNvPr id="83969" name="Text Box 1"/>
          <p:cNvSpPr txBox="1">
            <a:spLocks noChangeArrowheads="1"/>
          </p:cNvSpPr>
          <p:nvPr/>
        </p:nvSpPr>
        <p:spPr bwMode="auto">
          <a:xfrm>
            <a:off x="3884463" y="8685878"/>
            <a:ext cx="2972004" cy="456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58" tIns="46857" rIns="90058" bIns="46857"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lgn="r">
              <a:buClrTx/>
              <a:buFontTx/>
              <a:buNone/>
            </a:pPr>
            <a:fld id="{70462A30-A34B-8746-B41E-083265E5A16A}" type="slidenum">
              <a:rPr lang="en-US" sz="1200"/>
              <a:pPr algn="r">
                <a:buClrTx/>
                <a:buFontTx/>
                <a:buNone/>
              </a:pPr>
              <a:t>24</a:t>
            </a:fld>
            <a:endParaRPr lang="en-US" sz="1200"/>
          </a:p>
        </p:txBody>
      </p:sp>
      <p:sp>
        <p:nvSpPr>
          <p:cNvPr id="83970" name="Text Box 2"/>
          <p:cNvSpPr txBox="1">
            <a:spLocks noGrp="1" noRot="1" noChangeAspect="1" noChangeArrowheads="1"/>
          </p:cNvSpPr>
          <p:nvPr>
            <p:ph type="sldImg"/>
          </p:nvPr>
        </p:nvSpPr>
        <p:spPr bwMode="auto">
          <a:xfrm>
            <a:off x="958465" y="686474"/>
            <a:ext cx="4941072" cy="3428114"/>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1" name="Text Box 3"/>
          <p:cNvSpPr txBox="1">
            <a:spLocks noGrp="1" noChangeArrowheads="1"/>
          </p:cNvSpPr>
          <p:nvPr>
            <p:ph type="body" idx="1"/>
          </p:nvPr>
        </p:nvSpPr>
        <p:spPr bwMode="auto">
          <a:xfrm>
            <a:off x="685494" y="4342939"/>
            <a:ext cx="5487013" cy="4114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7" tIns="45860" rIns="91387" bIns="4586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a:latin typeface="Calibri" charset="0"/>
                <a:cs typeface="Droid Sans Fallback" charset="0"/>
              </a:rPr>
              <a:t>The upper part of plot shows the -log10</a:t>
            </a:r>
            <a:r>
              <a:rPr lang="en-US" i="1">
                <a:latin typeface="Calibri" charset="0"/>
                <a:cs typeface="Droid Sans Fallback" charset="0"/>
              </a:rPr>
              <a:t>P</a:t>
            </a:r>
            <a:r>
              <a:rPr lang="en-US">
                <a:latin typeface="Calibri" charset="0"/>
                <a:cs typeface="Droid Sans Fallback" charset="0"/>
              </a:rPr>
              <a:t> value for the additive model versus a model of no association. The </a:t>
            </a:r>
            <a:r>
              <a:rPr lang="en-US" i="1">
                <a:latin typeface="Calibri" charset="0"/>
                <a:cs typeface="Droid Sans Fallback" charset="0"/>
              </a:rPr>
              <a:t>P</a:t>
            </a:r>
            <a:r>
              <a:rPr lang="en-US">
                <a:latin typeface="Calibri" charset="0"/>
                <a:cs typeface="Droid Sans Fallback" charset="0"/>
              </a:rPr>
              <a:t> values were calculated using called genotypes (black circles) and imputed genotypes (red circles), called at a threshold of 0.9. The middle panel shows a measure of certainty for each SNP, which is defined as the average maximum posterior genotype call probability. The lower panel shows the fine-scale recombination rate across the region (blue) and the cumulative recombination rate measured away from the most highly associated genotyped SNP (orange). The vertical dashed lines on the plot delineate the main region of association. The largest -log10</a:t>
            </a:r>
            <a:r>
              <a:rPr lang="en-US" i="1">
                <a:latin typeface="Calibri" charset="0"/>
                <a:cs typeface="Droid Sans Fallback" charset="0"/>
              </a:rPr>
              <a:t>P</a:t>
            </a:r>
            <a:r>
              <a:rPr lang="en-US">
                <a:latin typeface="Calibri" charset="0"/>
                <a:cs typeface="Droid Sans Fallback" charset="0"/>
              </a:rPr>
              <a:t> value at a genotyped SNP (rs4506565) is 12.25, whereas the largest -log10</a:t>
            </a:r>
            <a:r>
              <a:rPr lang="en-US" i="1">
                <a:latin typeface="Calibri" charset="0"/>
                <a:cs typeface="Droid Sans Fallback" charset="0"/>
              </a:rPr>
              <a:t>P</a:t>
            </a:r>
            <a:r>
              <a:rPr lang="en-US">
                <a:latin typeface="Calibri" charset="0"/>
                <a:cs typeface="Droid Sans Fallback" charset="0"/>
              </a:rPr>
              <a:t> value at an imputed SNP (rs7903146) is 13.57.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44</a:t>
            </a:fld>
            <a:endParaRPr lang="en-US"/>
          </a:p>
        </p:txBody>
      </p:sp>
    </p:spTree>
    <p:extLst>
      <p:ext uri="{BB962C8B-B14F-4D97-AF65-F5344CB8AC3E}">
        <p14:creationId xmlns:p14="http://schemas.microsoft.com/office/powerpoint/2010/main" val="296536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5E8C9-DF23-9242-B2EC-6335ABFA9A23}" type="slidenum">
              <a:rPr lang="en-US" smtClean="0"/>
              <a:t>51</a:t>
            </a:fld>
            <a:endParaRPr lang="en-US"/>
          </a:p>
        </p:txBody>
      </p:sp>
    </p:spTree>
    <p:extLst>
      <p:ext uri="{BB962C8B-B14F-4D97-AF65-F5344CB8AC3E}">
        <p14:creationId xmlns:p14="http://schemas.microsoft.com/office/powerpoint/2010/main" val="257232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C04490-B0A7-D547-B6AD-5D512529C862}"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1701907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04490-B0A7-D547-B6AD-5D512529C862}"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30180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04490-B0A7-D547-B6AD-5D512529C862}"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815941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C04490-B0A7-D547-B6AD-5D512529C862}"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161159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C04490-B0A7-D547-B6AD-5D512529C862}"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37427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C04490-B0A7-D547-B6AD-5D512529C862}"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50263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C04490-B0A7-D547-B6AD-5D512529C862}" type="datetimeFigureOut">
              <a:rPr lang="en-US" smtClean="0"/>
              <a:t>3/3/16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148009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C04490-B0A7-D547-B6AD-5D512529C862}" type="datetimeFigureOut">
              <a:rPr lang="en-US" smtClean="0"/>
              <a:t>3/3/16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76373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04490-B0A7-D547-B6AD-5D512529C862}" type="datetimeFigureOut">
              <a:rPr lang="en-US" smtClean="0"/>
              <a:t>3/3/16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68090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04490-B0A7-D547-B6AD-5D512529C862}"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21074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04490-B0A7-D547-B6AD-5D512529C862}"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5BDA1-1E89-7042-8C88-A532EE0E769F}" type="slidenum">
              <a:rPr lang="en-US" smtClean="0"/>
              <a:t>‹#›</a:t>
            </a:fld>
            <a:endParaRPr lang="en-US"/>
          </a:p>
        </p:txBody>
      </p:sp>
    </p:spTree>
    <p:extLst>
      <p:ext uri="{BB962C8B-B14F-4D97-AF65-F5344CB8AC3E}">
        <p14:creationId xmlns:p14="http://schemas.microsoft.com/office/powerpoint/2010/main" val="20542431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04490-B0A7-D547-B6AD-5D512529C862}" type="datetimeFigureOut">
              <a:rPr lang="en-US" smtClean="0"/>
              <a:t>3/3/16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5BDA1-1E89-7042-8C88-A532EE0E769F}" type="slidenum">
              <a:rPr lang="en-US" smtClean="0"/>
              <a:t>‹#›</a:t>
            </a:fld>
            <a:endParaRPr lang="en-US"/>
          </a:p>
        </p:txBody>
      </p:sp>
    </p:spTree>
    <p:extLst>
      <p:ext uri="{BB962C8B-B14F-4D97-AF65-F5344CB8AC3E}">
        <p14:creationId xmlns:p14="http://schemas.microsoft.com/office/powerpoint/2010/main" val="1681934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image" Target="../media/image8.emf"/><Relationship Id="rId12" Type="http://schemas.openxmlformats.org/officeDocument/2006/relationships/oleObject" Target="../embeddings/oleObject7.bin"/><Relationship Id="rId13" Type="http://schemas.openxmlformats.org/officeDocument/2006/relationships/image" Target="../media/image9.emf"/><Relationship Id="rId14" Type="http://schemas.openxmlformats.org/officeDocument/2006/relationships/oleObject" Target="../embeddings/oleObject8.bin"/><Relationship Id="rId15"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oleObject" Target="../embeddings/oleObject3.bin"/><Relationship Id="rId5" Type="http://schemas.openxmlformats.org/officeDocument/2006/relationships/image" Target="../media/image5.emf"/><Relationship Id="rId6" Type="http://schemas.openxmlformats.org/officeDocument/2006/relationships/oleObject" Target="../embeddings/oleObject4.bin"/><Relationship Id="rId7" Type="http://schemas.openxmlformats.org/officeDocument/2006/relationships/image" Target="../media/image6.emf"/><Relationship Id="rId8" Type="http://schemas.openxmlformats.org/officeDocument/2006/relationships/oleObject" Target="../embeddings/oleObject5.bin"/><Relationship Id="rId9" Type="http://schemas.openxmlformats.org/officeDocument/2006/relationships/image" Target="../media/image7.emf"/><Relationship Id="rId10"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aculty.washington.edu/browning/beagle/b3.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127.0.0.1:8081/plosgenetics/article?id=info:doi/10.1371/journal.pgen.1003224" TargetMode="External"/><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oleObject" Target="../embeddings/oleObject2.bin"/><Relationship Id="rId6"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Module 9: Association Studies</a:t>
            </a:r>
            <a:endParaRPr lang="en-US" dirty="0"/>
          </a:p>
        </p:txBody>
      </p:sp>
      <p:sp>
        <p:nvSpPr>
          <p:cNvPr id="3" name="Subtitle 2"/>
          <p:cNvSpPr>
            <a:spLocks noGrp="1"/>
          </p:cNvSpPr>
          <p:nvPr>
            <p:ph type="subTitle" idx="1"/>
          </p:nvPr>
        </p:nvSpPr>
        <p:spPr/>
        <p:txBody>
          <a:bodyPr/>
          <a:lstStyle/>
          <a:p>
            <a:r>
              <a:rPr lang="en-US" dirty="0" smtClean="0"/>
              <a:t>Hannah Carter</a:t>
            </a:r>
          </a:p>
          <a:p>
            <a:r>
              <a:rPr lang="en-US" dirty="0" smtClean="0"/>
              <a:t>Department of Medicine</a:t>
            </a:r>
          </a:p>
          <a:p>
            <a:r>
              <a:rPr lang="en-US" dirty="0" smtClean="0"/>
              <a:t>March 3, 2016</a:t>
            </a:r>
            <a:endParaRPr lang="en-US" dirty="0"/>
          </a:p>
        </p:txBody>
      </p:sp>
    </p:spTree>
    <p:extLst>
      <p:ext uri="{BB962C8B-B14F-4D97-AF65-F5344CB8AC3E}">
        <p14:creationId xmlns:p14="http://schemas.microsoft.com/office/powerpoint/2010/main" val="20145442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828"/>
            <a:ext cx="8229600" cy="1143000"/>
          </a:xfrm>
        </p:spPr>
        <p:txBody>
          <a:bodyPr>
            <a:normAutofit/>
          </a:bodyPr>
          <a:lstStyle/>
          <a:p>
            <a:r>
              <a:rPr lang="en-US" dirty="0" smtClean="0"/>
              <a:t>Estimating the variance explained</a:t>
            </a:r>
            <a:endParaRPr lang="en-US" dirty="0"/>
          </a:p>
        </p:txBody>
      </p:sp>
      <p:sp>
        <p:nvSpPr>
          <p:cNvPr id="3" name="Content Placeholder 2"/>
          <p:cNvSpPr>
            <a:spLocks noGrp="1"/>
          </p:cNvSpPr>
          <p:nvPr>
            <p:ph idx="1"/>
          </p:nvPr>
        </p:nvSpPr>
        <p:spPr>
          <a:xfrm>
            <a:off x="457200" y="1181852"/>
            <a:ext cx="8229600" cy="5302619"/>
          </a:xfrm>
        </p:spPr>
        <p:txBody>
          <a:bodyPr>
            <a:normAutofit fontScale="92500" lnSpcReduction="20000"/>
          </a:bodyPr>
          <a:lstStyle/>
          <a:p>
            <a:r>
              <a:rPr lang="en-US" dirty="0" smtClean="0"/>
              <a:t>So you ran a GWAS and you found a SNP…</a:t>
            </a:r>
          </a:p>
          <a:p>
            <a:pPr lvl="1"/>
            <a:r>
              <a:rPr lang="en-US" dirty="0" smtClean="0"/>
              <a:t>What fraction of the heritability does your SNP explain?</a:t>
            </a:r>
          </a:p>
          <a:p>
            <a:pPr lvl="1"/>
            <a:endParaRPr lang="en-US" dirty="0" smtClean="0"/>
          </a:p>
          <a:p>
            <a:pPr marL="342900" lvl="1" indent="-342900">
              <a:buFont typeface="Arial"/>
              <a:buChar char="•"/>
            </a:pPr>
            <a:r>
              <a:rPr lang="en-US" dirty="0" smtClean="0"/>
              <a:t>In regression, the R</a:t>
            </a:r>
            <a:r>
              <a:rPr lang="en-US" baseline="30000" dirty="0" smtClean="0"/>
              <a:t>2</a:t>
            </a:r>
            <a:r>
              <a:rPr lang="en-US" dirty="0" smtClean="0"/>
              <a:t> coefficient of determination is a statistical measure of how well the regression line approximates the real data points. Thus R</a:t>
            </a:r>
            <a:r>
              <a:rPr lang="en-US" baseline="30000" dirty="0" smtClean="0"/>
              <a:t>2</a:t>
            </a:r>
            <a:r>
              <a:rPr lang="en-US" dirty="0" smtClean="0"/>
              <a:t> in a linear regression of genotype on phenotype can be interpreted as an estimate of the </a:t>
            </a:r>
            <a:r>
              <a:rPr lang="en-US" b="1" dirty="0" smtClean="0"/>
              <a:t>proportion of phenotypic variance  </a:t>
            </a:r>
            <a:r>
              <a:rPr lang="en-US" dirty="0" smtClean="0"/>
              <a:t>explained by the SNP(s)</a:t>
            </a:r>
          </a:p>
          <a:p>
            <a:pPr marL="342900" lvl="1" indent="-342900">
              <a:buFont typeface="Arial"/>
              <a:buChar char="•"/>
            </a:pPr>
            <a:endParaRPr lang="en-US" dirty="0"/>
          </a:p>
          <a:p>
            <a:pPr marL="342900" lvl="1" indent="-342900">
              <a:buFont typeface="Arial"/>
              <a:buChar char="•"/>
            </a:pPr>
            <a:r>
              <a:rPr lang="en-US" dirty="0" smtClean="0"/>
              <a:t>Note that depending on how the model is constructed, the slope may be determined by multiple covariates. In that case, you need to </a:t>
            </a:r>
            <a:r>
              <a:rPr lang="en-US" b="1" dirty="0" smtClean="0"/>
              <a:t>estimate the proportion of R</a:t>
            </a:r>
            <a:r>
              <a:rPr lang="en-US" b="1" baseline="30000" dirty="0" smtClean="0"/>
              <a:t>2</a:t>
            </a:r>
            <a:r>
              <a:rPr lang="en-US" b="1" dirty="0" smtClean="0"/>
              <a:t> attributable to the term of interest</a:t>
            </a:r>
            <a:endParaRPr lang="en-US" b="1" baseline="30000" dirty="0" smtClean="0"/>
          </a:p>
          <a:p>
            <a:endParaRPr lang="en-US" dirty="0"/>
          </a:p>
          <a:p>
            <a:endParaRPr lang="en-US" dirty="0" smtClean="0"/>
          </a:p>
          <a:p>
            <a:endParaRPr lang="en-US" dirty="0">
              <a:effectLst/>
            </a:endParaRPr>
          </a:p>
          <a:p>
            <a:endParaRPr lang="en-US" dirty="0" smtClean="0">
              <a:effectLst/>
            </a:endParaRPr>
          </a:p>
          <a:p>
            <a:endParaRPr lang="en-US" dirty="0"/>
          </a:p>
        </p:txBody>
      </p:sp>
    </p:spTree>
    <p:extLst>
      <p:ext uri="{BB962C8B-B14F-4D97-AF65-F5344CB8AC3E}">
        <p14:creationId xmlns:p14="http://schemas.microsoft.com/office/powerpoint/2010/main" val="35510297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026"/>
            <a:ext cx="8229600" cy="1143000"/>
          </a:xfrm>
        </p:spPr>
        <p:txBody>
          <a:bodyPr/>
          <a:lstStyle/>
          <a:p>
            <a:r>
              <a:rPr lang="en-US" dirty="0" smtClean="0"/>
              <a:t>Coefficient of Determination</a:t>
            </a:r>
            <a:endParaRPr lang="en-US" dirty="0"/>
          </a:p>
        </p:txBody>
      </p:sp>
      <p:sp>
        <p:nvSpPr>
          <p:cNvPr id="3" name="Content Placeholder 2"/>
          <p:cNvSpPr>
            <a:spLocks noGrp="1"/>
          </p:cNvSpPr>
          <p:nvPr>
            <p:ph idx="1"/>
          </p:nvPr>
        </p:nvSpPr>
        <p:spPr>
          <a:xfrm>
            <a:off x="457200" y="1261471"/>
            <a:ext cx="8229600" cy="566271"/>
          </a:xfrm>
        </p:spPr>
        <p:txBody>
          <a:bodyPr>
            <a:normAutofit lnSpcReduction="10000"/>
          </a:bodyPr>
          <a:lstStyle/>
          <a:p>
            <a:r>
              <a:rPr lang="en-US" dirty="0" smtClean="0"/>
              <a:t>Simple linear regression:</a:t>
            </a:r>
          </a:p>
          <a:p>
            <a:pPr marL="0" indent="0">
              <a:buNone/>
            </a:pPr>
            <a:endParaRPr lang="en-US" dirty="0"/>
          </a:p>
        </p:txBody>
      </p:sp>
      <p:sp>
        <p:nvSpPr>
          <p:cNvPr id="4" name="Content Placeholder 2"/>
          <p:cNvSpPr txBox="1">
            <a:spLocks/>
          </p:cNvSpPr>
          <p:nvPr/>
        </p:nvSpPr>
        <p:spPr>
          <a:xfrm>
            <a:off x="457200" y="3618296"/>
            <a:ext cx="6370638" cy="31510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Multiple linear regression:</a:t>
            </a:r>
          </a:p>
          <a:p>
            <a:pPr lvl="1"/>
            <a:r>
              <a:rPr lang="en-US" dirty="0" smtClean="0"/>
              <a:t>Want to understand the proportion of variance that is attributable to a particular covariate</a:t>
            </a:r>
          </a:p>
          <a:p>
            <a:pPr lvl="1"/>
            <a:r>
              <a:rPr lang="en-US" dirty="0" smtClean="0"/>
              <a:t>ANOVA: Reports SS contribution for each term</a:t>
            </a:r>
          </a:p>
          <a:p>
            <a:pPr marL="0" indent="0">
              <a:buFont typeface="Arial"/>
              <a:buNone/>
            </a:pPr>
            <a:endParaRPr lang="en-US" dirty="0"/>
          </a:p>
        </p:txBody>
      </p:sp>
      <p:graphicFrame>
        <p:nvGraphicFramePr>
          <p:cNvPr id="5" name="Content Placeholder 3"/>
          <p:cNvGraphicFramePr>
            <a:graphicFrameLocks noChangeAspect="1"/>
          </p:cNvGraphicFramePr>
          <p:nvPr>
            <p:extLst>
              <p:ext uri="{D42A27DB-BD31-4B8C-83A1-F6EECF244321}">
                <p14:modId xmlns:p14="http://schemas.microsoft.com/office/powerpoint/2010/main" val="994527825"/>
              </p:ext>
            </p:extLst>
          </p:nvPr>
        </p:nvGraphicFramePr>
        <p:xfrm>
          <a:off x="5374619" y="3618109"/>
          <a:ext cx="3781425" cy="612775"/>
        </p:xfrm>
        <a:graphic>
          <a:graphicData uri="http://schemas.openxmlformats.org/presentationml/2006/ole">
            <mc:AlternateContent xmlns:mc="http://schemas.openxmlformats.org/markup-compatibility/2006">
              <mc:Choice xmlns:v="urn:schemas-microsoft-com:vml" Requires="v">
                <p:oleObj spid="_x0000_s3473" name="Equation" r:id="rId4" imgW="1333500" imgH="215900" progId="Equation.3">
                  <p:embed/>
                </p:oleObj>
              </mc:Choice>
              <mc:Fallback>
                <p:oleObj name="Equation" r:id="rId4" imgW="1333500" imgH="215900" progId="Equation.3">
                  <p:embed/>
                  <p:pic>
                    <p:nvPicPr>
                      <p:cNvPr id="0" name=""/>
                      <p:cNvPicPr/>
                      <p:nvPr/>
                    </p:nvPicPr>
                    <p:blipFill>
                      <a:blip r:embed="rId5"/>
                      <a:stretch>
                        <a:fillRect/>
                      </a:stretch>
                    </p:blipFill>
                    <p:spPr>
                      <a:xfrm>
                        <a:off x="5374619" y="3618109"/>
                        <a:ext cx="3781425" cy="612775"/>
                      </a:xfrm>
                      <a:prstGeom prst="rect">
                        <a:avLst/>
                      </a:prstGeom>
                    </p:spPr>
                  </p:pic>
                </p:oleObj>
              </mc:Fallback>
            </mc:AlternateContent>
          </a:graphicData>
        </a:graphic>
      </p:graphicFrame>
      <p:graphicFrame>
        <p:nvGraphicFramePr>
          <p:cNvPr id="6" name="Content Placeholder 3"/>
          <p:cNvGraphicFramePr>
            <a:graphicFrameLocks noChangeAspect="1"/>
          </p:cNvGraphicFramePr>
          <p:nvPr>
            <p:extLst>
              <p:ext uri="{D42A27DB-BD31-4B8C-83A1-F6EECF244321}">
                <p14:modId xmlns:p14="http://schemas.microsoft.com/office/powerpoint/2010/main" val="3371931346"/>
              </p:ext>
            </p:extLst>
          </p:nvPr>
        </p:nvGraphicFramePr>
        <p:xfrm>
          <a:off x="5494147" y="1274904"/>
          <a:ext cx="2736850" cy="612775"/>
        </p:xfrm>
        <a:graphic>
          <a:graphicData uri="http://schemas.openxmlformats.org/presentationml/2006/ole">
            <mc:AlternateContent xmlns:mc="http://schemas.openxmlformats.org/markup-compatibility/2006">
              <mc:Choice xmlns:v="urn:schemas-microsoft-com:vml" Requires="v">
                <p:oleObj spid="_x0000_s3474" name="Equation" r:id="rId6" imgW="965200" imgH="215900" progId="Equation.3">
                  <p:embed/>
                </p:oleObj>
              </mc:Choice>
              <mc:Fallback>
                <p:oleObj name="Equation" r:id="rId6" imgW="965200" imgH="215900" progId="Equation.3">
                  <p:embed/>
                  <p:pic>
                    <p:nvPicPr>
                      <p:cNvPr id="0" name=""/>
                      <p:cNvPicPr/>
                      <p:nvPr/>
                    </p:nvPicPr>
                    <p:blipFill>
                      <a:blip r:embed="rId7"/>
                      <a:stretch>
                        <a:fillRect/>
                      </a:stretch>
                    </p:blipFill>
                    <p:spPr>
                      <a:xfrm>
                        <a:off x="5494147" y="1274904"/>
                        <a:ext cx="2736850" cy="612775"/>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2530633990"/>
              </p:ext>
            </p:extLst>
          </p:nvPr>
        </p:nvGraphicFramePr>
        <p:xfrm>
          <a:off x="3831565" y="2112867"/>
          <a:ext cx="1826933" cy="1092938"/>
        </p:xfrm>
        <a:graphic>
          <a:graphicData uri="http://schemas.openxmlformats.org/presentationml/2006/ole">
            <mc:AlternateContent xmlns:mc="http://schemas.openxmlformats.org/markup-compatibility/2006">
              <mc:Choice xmlns:v="urn:schemas-microsoft-com:vml" Requires="v">
                <p:oleObj spid="_x0000_s3475" name="Equation" r:id="rId8" imgW="723900" imgH="431800" progId="Equation.3">
                  <p:embed/>
                </p:oleObj>
              </mc:Choice>
              <mc:Fallback>
                <p:oleObj name="Equation" r:id="rId8" imgW="723900" imgH="431800" progId="Equation.3">
                  <p:embed/>
                  <p:pic>
                    <p:nvPicPr>
                      <p:cNvPr id="0" name=""/>
                      <p:cNvPicPr/>
                      <p:nvPr/>
                    </p:nvPicPr>
                    <p:blipFill>
                      <a:blip r:embed="rId9"/>
                      <a:stretch>
                        <a:fillRect/>
                      </a:stretch>
                    </p:blipFill>
                    <p:spPr>
                      <a:xfrm>
                        <a:off x="3831565" y="2112867"/>
                        <a:ext cx="1826933" cy="1092938"/>
                      </a:xfrm>
                      <a:prstGeom prst="rect">
                        <a:avLst/>
                      </a:prstGeom>
                    </p:spPr>
                  </p:pic>
                </p:oleObj>
              </mc:Fallback>
            </mc:AlternateContent>
          </a:graphicData>
        </a:graphic>
      </p:graphicFrame>
      <p:graphicFrame>
        <p:nvGraphicFramePr>
          <p:cNvPr id="9" name="Content Placeholder 3"/>
          <p:cNvGraphicFramePr>
            <a:graphicFrameLocks noChangeAspect="1"/>
          </p:cNvGraphicFramePr>
          <p:nvPr>
            <p:extLst>
              <p:ext uri="{D42A27DB-BD31-4B8C-83A1-F6EECF244321}">
                <p14:modId xmlns:p14="http://schemas.microsoft.com/office/powerpoint/2010/main" val="2712249494"/>
              </p:ext>
            </p:extLst>
          </p:nvPr>
        </p:nvGraphicFramePr>
        <p:xfrm>
          <a:off x="6957719" y="4880147"/>
          <a:ext cx="1858962" cy="1093787"/>
        </p:xfrm>
        <a:graphic>
          <a:graphicData uri="http://schemas.openxmlformats.org/presentationml/2006/ole">
            <mc:AlternateContent xmlns:mc="http://schemas.openxmlformats.org/markup-compatibility/2006">
              <mc:Choice xmlns:v="urn:schemas-microsoft-com:vml" Requires="v">
                <p:oleObj spid="_x0000_s3476" name="Equation" r:id="rId10" imgW="736600" imgH="431800" progId="Equation.3">
                  <p:embed/>
                </p:oleObj>
              </mc:Choice>
              <mc:Fallback>
                <p:oleObj name="Equation" r:id="rId10" imgW="736600" imgH="431800" progId="Equation.3">
                  <p:embed/>
                  <p:pic>
                    <p:nvPicPr>
                      <p:cNvPr id="0" name=""/>
                      <p:cNvPicPr/>
                      <p:nvPr/>
                    </p:nvPicPr>
                    <p:blipFill>
                      <a:blip r:embed="rId11"/>
                      <a:stretch>
                        <a:fillRect/>
                      </a:stretch>
                    </p:blipFill>
                    <p:spPr>
                      <a:xfrm>
                        <a:off x="6957719" y="4880147"/>
                        <a:ext cx="1858962" cy="1093787"/>
                      </a:xfrm>
                      <a:prstGeom prst="rect">
                        <a:avLst/>
                      </a:prstGeom>
                    </p:spPr>
                  </p:pic>
                </p:oleObj>
              </mc:Fallback>
            </mc:AlternateContent>
          </a:graphicData>
        </a:graphic>
      </p:graphicFrame>
      <p:graphicFrame>
        <p:nvGraphicFramePr>
          <p:cNvPr id="10" name="Content Placeholder 3"/>
          <p:cNvGraphicFramePr>
            <a:graphicFrameLocks noChangeAspect="1"/>
          </p:cNvGraphicFramePr>
          <p:nvPr>
            <p:extLst>
              <p:ext uri="{D42A27DB-BD31-4B8C-83A1-F6EECF244321}">
                <p14:modId xmlns:p14="http://schemas.microsoft.com/office/powerpoint/2010/main" val="2405778109"/>
              </p:ext>
            </p:extLst>
          </p:nvPr>
        </p:nvGraphicFramePr>
        <p:xfrm>
          <a:off x="648634" y="2776161"/>
          <a:ext cx="2336800" cy="723900"/>
        </p:xfrm>
        <a:graphic>
          <a:graphicData uri="http://schemas.openxmlformats.org/presentationml/2006/ole">
            <mc:AlternateContent xmlns:mc="http://schemas.openxmlformats.org/markup-compatibility/2006">
              <mc:Choice xmlns:v="urn:schemas-microsoft-com:vml" Requires="v">
                <p:oleObj spid="_x0000_s3477" name="Equation" r:id="rId12" imgW="1193800" imgH="368300" progId="Equation.3">
                  <p:embed/>
                </p:oleObj>
              </mc:Choice>
              <mc:Fallback>
                <p:oleObj name="Equation" r:id="rId12" imgW="1193800" imgH="368300" progId="Equation.3">
                  <p:embed/>
                  <p:pic>
                    <p:nvPicPr>
                      <p:cNvPr id="0" name=""/>
                      <p:cNvPicPr/>
                      <p:nvPr/>
                    </p:nvPicPr>
                    <p:blipFill>
                      <a:blip r:embed="rId13"/>
                      <a:stretch>
                        <a:fillRect/>
                      </a:stretch>
                    </p:blipFill>
                    <p:spPr>
                      <a:xfrm>
                        <a:off x="648634" y="2776161"/>
                        <a:ext cx="2336800" cy="723900"/>
                      </a:xfrm>
                      <a:prstGeom prst="rect">
                        <a:avLst/>
                      </a:prstGeom>
                    </p:spPr>
                  </p:pic>
                </p:oleObj>
              </mc:Fallback>
            </mc:AlternateContent>
          </a:graphicData>
        </a:graphic>
      </p:graphicFrame>
      <p:graphicFrame>
        <p:nvGraphicFramePr>
          <p:cNvPr id="11" name="Content Placeholder 3"/>
          <p:cNvGraphicFramePr>
            <a:graphicFrameLocks noChangeAspect="1"/>
          </p:cNvGraphicFramePr>
          <p:nvPr>
            <p:extLst>
              <p:ext uri="{D42A27DB-BD31-4B8C-83A1-F6EECF244321}">
                <p14:modId xmlns:p14="http://schemas.microsoft.com/office/powerpoint/2010/main" val="2300716785"/>
              </p:ext>
            </p:extLst>
          </p:nvPr>
        </p:nvGraphicFramePr>
        <p:xfrm>
          <a:off x="674409" y="1960654"/>
          <a:ext cx="2313828" cy="724457"/>
        </p:xfrm>
        <a:graphic>
          <a:graphicData uri="http://schemas.openxmlformats.org/presentationml/2006/ole">
            <mc:AlternateContent xmlns:mc="http://schemas.openxmlformats.org/markup-compatibility/2006">
              <mc:Choice xmlns:v="urn:schemas-microsoft-com:vml" Requires="v">
                <p:oleObj spid="_x0000_s3478" name="Equation" r:id="rId14" imgW="1181100" imgH="368300" progId="Equation.3">
                  <p:embed/>
                </p:oleObj>
              </mc:Choice>
              <mc:Fallback>
                <p:oleObj name="Equation" r:id="rId14" imgW="1181100" imgH="368300" progId="Equation.3">
                  <p:embed/>
                  <p:pic>
                    <p:nvPicPr>
                      <p:cNvPr id="0" name=""/>
                      <p:cNvPicPr/>
                      <p:nvPr/>
                    </p:nvPicPr>
                    <p:blipFill>
                      <a:blip r:embed="rId15"/>
                      <a:stretch>
                        <a:fillRect/>
                      </a:stretch>
                    </p:blipFill>
                    <p:spPr>
                      <a:xfrm>
                        <a:off x="674409" y="1960654"/>
                        <a:ext cx="2313828" cy="724457"/>
                      </a:xfrm>
                      <a:prstGeom prst="rect">
                        <a:avLst/>
                      </a:prstGeom>
                    </p:spPr>
                  </p:pic>
                </p:oleObj>
              </mc:Fallback>
            </mc:AlternateContent>
          </a:graphicData>
        </a:graphic>
      </p:graphicFrame>
    </p:spTree>
    <p:extLst>
      <p:ext uri="{BB962C8B-B14F-4D97-AF65-F5344CB8AC3E}">
        <p14:creationId xmlns:p14="http://schemas.microsoft.com/office/powerpoint/2010/main" val="2177506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098"/>
            <a:ext cx="8229600" cy="1143000"/>
          </a:xfrm>
        </p:spPr>
        <p:txBody>
          <a:bodyPr/>
          <a:lstStyle/>
          <a:p>
            <a:r>
              <a:rPr lang="en-US" dirty="0" smtClean="0"/>
              <a:t>Missing heritability</a:t>
            </a:r>
            <a:endParaRPr lang="en-US" dirty="0"/>
          </a:p>
        </p:txBody>
      </p:sp>
      <p:sp>
        <p:nvSpPr>
          <p:cNvPr id="3" name="Content Placeholder 2"/>
          <p:cNvSpPr>
            <a:spLocks noGrp="1"/>
          </p:cNvSpPr>
          <p:nvPr>
            <p:ph idx="1"/>
          </p:nvPr>
        </p:nvSpPr>
        <p:spPr>
          <a:xfrm>
            <a:off x="457200" y="4243294"/>
            <a:ext cx="3950447" cy="1882869"/>
          </a:xfrm>
        </p:spPr>
        <p:txBody>
          <a:bodyPr>
            <a:normAutofit fontScale="77500" lnSpcReduction="20000"/>
          </a:bodyPr>
          <a:lstStyle/>
          <a:p>
            <a:r>
              <a:rPr lang="en-US" dirty="0" smtClean="0"/>
              <a:t>GWAS effects sizes are typically small</a:t>
            </a:r>
          </a:p>
          <a:p>
            <a:pPr lvl="1"/>
            <a:r>
              <a:rPr lang="en-US" dirty="0" smtClean="0"/>
              <a:t>OR 1.1~1.3</a:t>
            </a:r>
          </a:p>
          <a:p>
            <a:pPr lvl="1"/>
            <a:r>
              <a:rPr lang="en-US" dirty="0" smtClean="0"/>
              <a:t>% variance explained for quantitative traits &lt; 1%</a:t>
            </a:r>
            <a:endParaRPr lang="en-US" dirty="0"/>
          </a:p>
        </p:txBody>
      </p:sp>
      <p:pic>
        <p:nvPicPr>
          <p:cNvPr id="6" name="Picture 5"/>
          <p:cNvPicPr>
            <a:picLocks noChangeAspect="1"/>
          </p:cNvPicPr>
          <p:nvPr/>
        </p:nvPicPr>
        <p:blipFill>
          <a:blip r:embed="rId3"/>
          <a:stretch>
            <a:fillRect/>
          </a:stretch>
        </p:blipFill>
        <p:spPr>
          <a:xfrm>
            <a:off x="14941" y="1149618"/>
            <a:ext cx="4862855" cy="2914382"/>
          </a:xfrm>
          <a:prstGeom prst="rect">
            <a:avLst/>
          </a:prstGeom>
        </p:spPr>
      </p:pic>
      <p:pic>
        <p:nvPicPr>
          <p:cNvPr id="5" name="Picture 4"/>
          <p:cNvPicPr>
            <a:picLocks noChangeAspect="1"/>
          </p:cNvPicPr>
          <p:nvPr/>
        </p:nvPicPr>
        <p:blipFill>
          <a:blip r:embed="rId4"/>
          <a:stretch>
            <a:fillRect/>
          </a:stretch>
        </p:blipFill>
        <p:spPr>
          <a:xfrm>
            <a:off x="4467411" y="3953097"/>
            <a:ext cx="3715418" cy="2845139"/>
          </a:xfrm>
          <a:prstGeom prst="rect">
            <a:avLst/>
          </a:prstGeom>
        </p:spPr>
      </p:pic>
    </p:spTree>
    <p:extLst>
      <p:ext uri="{BB962C8B-B14F-4D97-AF65-F5344CB8AC3E}">
        <p14:creationId xmlns:p14="http://schemas.microsoft.com/office/powerpoint/2010/main" val="3537249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457200" y="-154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lgn="ctr">
              <a:buClrTx/>
              <a:buFontTx/>
              <a:buNone/>
            </a:pPr>
            <a:r>
              <a:rPr lang="en-US" sz="3600"/>
              <a:t>Where’s the heritability?</a:t>
            </a:r>
          </a:p>
        </p:txBody>
      </p:sp>
      <p:sp>
        <p:nvSpPr>
          <p:cNvPr id="43011" name="Text Box 3"/>
          <p:cNvSpPr txBox="1">
            <a:spLocks noChangeArrowheads="1"/>
          </p:cNvSpPr>
          <p:nvPr/>
        </p:nvSpPr>
        <p:spPr bwMode="auto">
          <a:xfrm>
            <a:off x="6820359" y="6523018"/>
            <a:ext cx="2056482"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dirty="0" err="1" smtClean="0"/>
              <a:t>Manolio</a:t>
            </a:r>
            <a:r>
              <a:rPr lang="en-US" dirty="0" smtClean="0"/>
              <a:t> </a:t>
            </a:r>
            <a:r>
              <a:rPr lang="en-US" dirty="0"/>
              <a:t>et al., </a:t>
            </a:r>
            <a:r>
              <a:rPr lang="en-US" dirty="0" smtClean="0"/>
              <a:t>2009</a:t>
            </a:r>
            <a:endParaRPr lang="en-US" dirty="0"/>
          </a:p>
        </p:txBody>
      </p:sp>
      <p:sp>
        <p:nvSpPr>
          <p:cNvPr id="43012" name="Text Box 4"/>
          <p:cNvSpPr txBox="1">
            <a:spLocks noChangeArrowheads="1"/>
          </p:cNvSpPr>
          <p:nvPr/>
        </p:nvSpPr>
        <p:spPr bwMode="auto">
          <a:xfrm>
            <a:off x="7848600" y="4383862"/>
            <a:ext cx="132715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dirty="0"/>
              <a:t>Many more</a:t>
            </a:r>
          </a:p>
          <a:p>
            <a:pPr>
              <a:buClrTx/>
              <a:buFontTx/>
              <a:buNone/>
            </a:pPr>
            <a:r>
              <a:rPr lang="en-US" dirty="0"/>
              <a:t>of these?</a:t>
            </a:r>
          </a:p>
          <a:p>
            <a:pPr>
              <a:buClrTx/>
              <a:buFontTx/>
              <a:buNone/>
            </a:pPr>
            <a:endParaRPr lang="en-US" dirty="0"/>
          </a:p>
        </p:txBody>
      </p:sp>
      <p:sp>
        <p:nvSpPr>
          <p:cNvPr id="43014" name="Text Box 6"/>
          <p:cNvSpPr txBox="1">
            <a:spLocks noChangeArrowheads="1"/>
          </p:cNvSpPr>
          <p:nvPr/>
        </p:nvSpPr>
        <p:spPr bwMode="auto">
          <a:xfrm>
            <a:off x="749340" y="865045"/>
            <a:ext cx="816721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lgn="ctr">
              <a:buClrTx/>
              <a:buFontTx/>
              <a:buNone/>
            </a:pPr>
            <a:r>
              <a:rPr lang="en-US" sz="2000" dirty="0"/>
              <a:t>Common disease rare variant (CDRV) hypothesis: diseases due to</a:t>
            </a:r>
          </a:p>
          <a:p>
            <a:pPr>
              <a:buClrTx/>
              <a:buFontTx/>
              <a:buNone/>
            </a:pPr>
            <a:r>
              <a:rPr lang="en-US" sz="2000" dirty="0"/>
              <a:t>multiple rare variants with intermediate </a:t>
            </a:r>
            <a:r>
              <a:rPr lang="en-US" sz="2000" dirty="0" err="1"/>
              <a:t>penetrances</a:t>
            </a:r>
            <a:r>
              <a:rPr lang="en-US" sz="2000" dirty="0"/>
              <a:t> (allelic heterogeneity</a:t>
            </a:r>
            <a:r>
              <a:rPr lang="en-US" sz="2000" dirty="0" smtClean="0"/>
              <a:t>)?</a:t>
            </a:r>
            <a:endParaRPr lang="en-US" sz="2000" dirty="0"/>
          </a:p>
        </p:txBody>
      </p:sp>
      <p:pic>
        <p:nvPicPr>
          <p:cNvPr id="3" name="Picture 2"/>
          <p:cNvPicPr>
            <a:picLocks noChangeAspect="1"/>
          </p:cNvPicPr>
          <p:nvPr/>
        </p:nvPicPr>
        <p:blipFill>
          <a:blip r:embed="rId3"/>
          <a:stretch>
            <a:fillRect/>
          </a:stretch>
        </p:blipFill>
        <p:spPr>
          <a:xfrm>
            <a:off x="1243900" y="1947130"/>
            <a:ext cx="6519808" cy="4129212"/>
          </a:xfrm>
          <a:prstGeom prst="rect">
            <a:avLst/>
          </a:prstGeom>
        </p:spPr>
      </p:pic>
    </p:spTree>
    <p:extLst>
      <p:ext uri="{BB962C8B-B14F-4D97-AF65-F5344CB8AC3E}">
        <p14:creationId xmlns:p14="http://schemas.microsoft.com/office/powerpoint/2010/main" val="33561027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3012"/>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592"/>
            <a:ext cx="8229600" cy="1143000"/>
          </a:xfrm>
        </p:spPr>
        <p:txBody>
          <a:bodyPr>
            <a:normAutofit fontScale="90000"/>
          </a:bodyPr>
          <a:lstStyle/>
          <a:p>
            <a:r>
              <a:rPr lang="en-US" dirty="0" smtClean="0"/>
              <a:t>Possible causes of missing heritability</a:t>
            </a:r>
            <a:endParaRPr lang="en-US" dirty="0"/>
          </a:p>
        </p:txBody>
      </p:sp>
      <p:sp>
        <p:nvSpPr>
          <p:cNvPr id="3" name="Content Placeholder 2"/>
          <p:cNvSpPr>
            <a:spLocks noGrp="1"/>
          </p:cNvSpPr>
          <p:nvPr>
            <p:ph idx="1"/>
          </p:nvPr>
        </p:nvSpPr>
        <p:spPr>
          <a:xfrm>
            <a:off x="457200" y="879762"/>
            <a:ext cx="8229600" cy="5888592"/>
          </a:xfrm>
        </p:spPr>
        <p:txBody>
          <a:bodyPr>
            <a:normAutofit fontScale="55000" lnSpcReduction="20000"/>
          </a:bodyPr>
          <a:lstStyle/>
          <a:p>
            <a:r>
              <a:rPr lang="en-US" dirty="0" smtClean="0"/>
              <a:t>Common variants that don’t meet statistical threshold required for publication </a:t>
            </a:r>
          </a:p>
          <a:p>
            <a:pPr lvl="1"/>
            <a:r>
              <a:rPr lang="en-US" dirty="0" smtClean="0"/>
              <a:t>More are found than expected by chance =&gt; Some are likely real</a:t>
            </a:r>
          </a:p>
          <a:p>
            <a:pPr lvl="1"/>
            <a:r>
              <a:rPr lang="en-US" dirty="0" smtClean="0"/>
              <a:t>SNPs on chip may not be close enough to causal variant, or effect sizes may just be very small</a:t>
            </a:r>
          </a:p>
          <a:p>
            <a:endParaRPr lang="en-US" dirty="0" smtClean="0"/>
          </a:p>
          <a:p>
            <a:r>
              <a:rPr lang="en-US" dirty="0" smtClean="0"/>
              <a:t>Rare variants</a:t>
            </a:r>
          </a:p>
          <a:p>
            <a:pPr lvl="1"/>
            <a:r>
              <a:rPr lang="en-US" dirty="0" smtClean="0"/>
              <a:t>GWAS cannot detect associations for variants with MAF &lt; 1%</a:t>
            </a:r>
          </a:p>
          <a:p>
            <a:pPr lvl="1"/>
            <a:r>
              <a:rPr lang="en-US" dirty="0" smtClean="0"/>
              <a:t>Effect sizes larger than common variants but not large enough for familial aggregation</a:t>
            </a:r>
          </a:p>
          <a:p>
            <a:endParaRPr lang="en-US" dirty="0" smtClean="0"/>
          </a:p>
          <a:p>
            <a:r>
              <a:rPr lang="en-US" dirty="0" err="1" smtClean="0"/>
              <a:t>Epistatic</a:t>
            </a:r>
            <a:r>
              <a:rPr lang="en-US" dirty="0" smtClean="0"/>
              <a:t> interactions </a:t>
            </a:r>
          </a:p>
          <a:p>
            <a:pPr lvl="1"/>
            <a:r>
              <a:rPr lang="en-US" dirty="0" smtClean="0"/>
              <a:t>failure to account for interactions inflates estimate of h</a:t>
            </a:r>
            <a:r>
              <a:rPr lang="en-US" baseline="30000" dirty="0" smtClean="0"/>
              <a:t>2</a:t>
            </a:r>
          </a:p>
          <a:p>
            <a:endParaRPr lang="en-US" dirty="0" smtClean="0"/>
          </a:p>
          <a:p>
            <a:r>
              <a:rPr lang="en-US" dirty="0" smtClean="0"/>
              <a:t>Variants other than SNPs</a:t>
            </a:r>
          </a:p>
          <a:p>
            <a:pPr lvl="1"/>
            <a:r>
              <a:rPr lang="en-US" dirty="0" smtClean="0"/>
              <a:t>Common structural variants are likely captured by LD with common SNPs but rare SVs could account for part of the missing heritability</a:t>
            </a:r>
          </a:p>
          <a:p>
            <a:endParaRPr lang="en-US" dirty="0" smtClean="0"/>
          </a:p>
          <a:p>
            <a:r>
              <a:rPr lang="en-US" dirty="0" smtClean="0"/>
              <a:t>Epigenetics (imprinting)</a:t>
            </a:r>
          </a:p>
          <a:p>
            <a:pPr lvl="1"/>
            <a:r>
              <a:rPr lang="en-US" dirty="0" smtClean="0"/>
              <a:t>Hard to detect association if presence of allele AND parental effects combine to modify risk – would cause contribution to heritability to be underestimated</a:t>
            </a:r>
          </a:p>
          <a:p>
            <a:endParaRPr lang="en-US" dirty="0" smtClean="0"/>
          </a:p>
          <a:p>
            <a:r>
              <a:rPr lang="en-US" dirty="0" smtClean="0"/>
              <a:t>Robustness (Biological buffering)</a:t>
            </a:r>
          </a:p>
          <a:p>
            <a:pPr lvl="1"/>
            <a:r>
              <a:rPr lang="en-US" dirty="0" smtClean="0"/>
              <a:t>In some individuals, low robustness may expose deleterious variants</a:t>
            </a:r>
          </a:p>
          <a:p>
            <a:pPr marL="0" indent="0">
              <a:buNone/>
            </a:pPr>
            <a:endParaRPr lang="en-US" dirty="0" smtClean="0"/>
          </a:p>
          <a:p>
            <a:r>
              <a:rPr lang="en-US" dirty="0" smtClean="0"/>
              <a:t>Regions of the genome that can’t be sequenced (repetitive)</a:t>
            </a:r>
          </a:p>
        </p:txBody>
      </p:sp>
    </p:spTree>
    <p:extLst>
      <p:ext uri="{BB962C8B-B14F-4D97-AF65-F5344CB8AC3E}">
        <p14:creationId xmlns:p14="http://schemas.microsoft.com/office/powerpoint/2010/main" val="27999104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Determining the role of common variation</a:t>
            </a:r>
            <a:endParaRPr lang="en-US" dirty="0"/>
          </a:p>
        </p:txBody>
      </p:sp>
      <p:sp>
        <p:nvSpPr>
          <p:cNvPr id="3" name="Content Placeholder 2"/>
          <p:cNvSpPr>
            <a:spLocks noGrp="1"/>
          </p:cNvSpPr>
          <p:nvPr>
            <p:ph idx="1"/>
          </p:nvPr>
        </p:nvSpPr>
        <p:spPr>
          <a:xfrm>
            <a:off x="457200" y="1777416"/>
            <a:ext cx="8229600" cy="4525963"/>
          </a:xfrm>
        </p:spPr>
        <p:txBody>
          <a:bodyPr>
            <a:normAutofit lnSpcReduction="10000"/>
          </a:bodyPr>
          <a:lstStyle/>
          <a:p>
            <a:r>
              <a:rPr lang="en-US" dirty="0" smtClean="0"/>
              <a:t>GCTA: Mixed effects model incorporating a genetic relationship matrix as a random effect</a:t>
            </a:r>
          </a:p>
          <a:p>
            <a:pPr lvl="1"/>
            <a:endParaRPr lang="en-US" dirty="0" smtClean="0"/>
          </a:p>
          <a:p>
            <a:pPr lvl="1"/>
            <a:r>
              <a:rPr lang="en-US" dirty="0" smtClean="0"/>
              <a:t>Fit phenotype to all SNPs at once</a:t>
            </a:r>
          </a:p>
          <a:p>
            <a:pPr lvl="1"/>
            <a:endParaRPr lang="en-US" dirty="0" smtClean="0"/>
          </a:p>
          <a:p>
            <a:pPr lvl="1"/>
            <a:r>
              <a:rPr lang="en-US" dirty="0" smtClean="0"/>
              <a:t>Estimate the total phenotypic variance explained by ALL SNPs</a:t>
            </a:r>
          </a:p>
          <a:p>
            <a:pPr lvl="1"/>
            <a:endParaRPr lang="en-US" dirty="0" smtClean="0"/>
          </a:p>
          <a:p>
            <a:pPr lvl="1"/>
            <a:r>
              <a:rPr lang="en-US" dirty="0" smtClean="0"/>
              <a:t>Can also break down by individual chromosomes</a:t>
            </a:r>
            <a:endParaRPr lang="en-US" dirty="0"/>
          </a:p>
        </p:txBody>
      </p:sp>
    </p:spTree>
    <p:extLst>
      <p:ext uri="{BB962C8B-B14F-4D97-AF65-F5344CB8AC3E}">
        <p14:creationId xmlns:p14="http://schemas.microsoft.com/office/powerpoint/2010/main" val="25093298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592"/>
            <a:ext cx="8229600" cy="1143000"/>
          </a:xfrm>
        </p:spPr>
        <p:txBody>
          <a:bodyPr/>
          <a:lstStyle/>
          <a:p>
            <a:r>
              <a:rPr lang="en-US" dirty="0" smtClean="0"/>
              <a:t>Heritability of Height</a:t>
            </a:r>
            <a:endParaRPr lang="en-US" dirty="0"/>
          </a:p>
        </p:txBody>
      </p:sp>
      <p:sp>
        <p:nvSpPr>
          <p:cNvPr id="3" name="Content Placeholder 2"/>
          <p:cNvSpPr>
            <a:spLocks noGrp="1"/>
          </p:cNvSpPr>
          <p:nvPr>
            <p:ph idx="1"/>
          </p:nvPr>
        </p:nvSpPr>
        <p:spPr>
          <a:xfrm>
            <a:off x="591671" y="1414342"/>
            <a:ext cx="7760446" cy="941294"/>
          </a:xfrm>
        </p:spPr>
        <p:txBody>
          <a:bodyPr>
            <a:normAutofit fontScale="70000" lnSpcReduction="20000"/>
          </a:bodyPr>
          <a:lstStyle/>
          <a:p>
            <a:pPr marL="0" indent="0" algn="ctr">
              <a:buNone/>
            </a:pPr>
            <a:r>
              <a:rPr lang="en-US" dirty="0" smtClean="0"/>
              <a:t>“Recent GWASs on tens of thousands of individuals have detected ~50 variants that are associated with height in the population, but these in total account for only ~5% of phenotypic variance”</a:t>
            </a:r>
            <a:endParaRPr lang="en-US" dirty="0"/>
          </a:p>
        </p:txBody>
      </p:sp>
      <p:pic>
        <p:nvPicPr>
          <p:cNvPr id="5" name="Picture 4"/>
          <p:cNvPicPr>
            <a:picLocks noChangeAspect="1"/>
          </p:cNvPicPr>
          <p:nvPr/>
        </p:nvPicPr>
        <p:blipFill>
          <a:blip r:embed="rId2"/>
          <a:stretch>
            <a:fillRect/>
          </a:stretch>
        </p:blipFill>
        <p:spPr>
          <a:xfrm>
            <a:off x="14943" y="2797025"/>
            <a:ext cx="9144000" cy="1685331"/>
          </a:xfrm>
          <a:prstGeom prst="rect">
            <a:avLst/>
          </a:prstGeom>
        </p:spPr>
      </p:pic>
      <p:sp>
        <p:nvSpPr>
          <p:cNvPr id="6" name="TextBox 5"/>
          <p:cNvSpPr txBox="1"/>
          <p:nvPr/>
        </p:nvSpPr>
        <p:spPr>
          <a:xfrm>
            <a:off x="1240118" y="969408"/>
            <a:ext cx="6644142" cy="400110"/>
          </a:xfrm>
          <a:prstGeom prst="rect">
            <a:avLst/>
          </a:prstGeom>
          <a:noFill/>
        </p:spPr>
        <p:txBody>
          <a:bodyPr wrap="none" rtlCol="0">
            <a:spAutoFit/>
          </a:bodyPr>
          <a:lstStyle/>
          <a:p>
            <a:r>
              <a:rPr lang="en-US" sz="2000" dirty="0" smtClean="0"/>
              <a:t>Estimates based on parent-offspring analysis suggest h</a:t>
            </a:r>
            <a:r>
              <a:rPr lang="en-US" sz="2000" baseline="30000" dirty="0" smtClean="0"/>
              <a:t>2</a:t>
            </a:r>
            <a:r>
              <a:rPr lang="en-US" sz="2000" dirty="0" smtClean="0"/>
              <a:t> = 80%</a:t>
            </a:r>
            <a:endParaRPr lang="en-US" sz="2000" dirty="0"/>
          </a:p>
        </p:txBody>
      </p:sp>
      <p:sp>
        <p:nvSpPr>
          <p:cNvPr id="7" name="Down Arrow 6"/>
          <p:cNvSpPr/>
          <p:nvPr/>
        </p:nvSpPr>
        <p:spPr>
          <a:xfrm>
            <a:off x="8474366" y="1866432"/>
            <a:ext cx="484632"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289175" y="6552043"/>
            <a:ext cx="3854825" cy="276999"/>
          </a:xfrm>
          <a:prstGeom prst="rect">
            <a:avLst/>
          </a:prstGeom>
        </p:spPr>
        <p:txBody>
          <a:bodyPr wrap="square">
            <a:spAutoFit/>
          </a:bodyPr>
          <a:lstStyle/>
          <a:p>
            <a:r>
              <a:rPr lang="en-US" sz="1200" dirty="0" smtClean="0"/>
              <a:t> Nature Genetics 42, 565–569 (2010) doi:10.1038/ng.608</a:t>
            </a:r>
            <a:endParaRPr lang="en-US" sz="1200" dirty="0"/>
          </a:p>
        </p:txBody>
      </p:sp>
      <p:sp>
        <p:nvSpPr>
          <p:cNvPr id="9" name="TextBox 8"/>
          <p:cNvSpPr txBox="1"/>
          <p:nvPr/>
        </p:nvSpPr>
        <p:spPr>
          <a:xfrm>
            <a:off x="867352" y="4919067"/>
            <a:ext cx="7668966" cy="1200328"/>
          </a:xfrm>
          <a:prstGeom prst="rect">
            <a:avLst/>
          </a:prstGeom>
          <a:noFill/>
        </p:spPr>
        <p:txBody>
          <a:bodyPr wrap="square" rtlCol="0">
            <a:spAutoFit/>
          </a:bodyPr>
          <a:lstStyle/>
          <a:p>
            <a:pPr algn="ctr"/>
            <a:r>
              <a:rPr lang="en-US" sz="2400" dirty="0" smtClean="0"/>
              <a:t>“One reason why the SNPs do not explain the full estimated heritability is that the SNPs on the arrays are not in complete LD with causal variants. “</a:t>
            </a:r>
            <a:endParaRPr lang="en-US" sz="2400" dirty="0"/>
          </a:p>
        </p:txBody>
      </p:sp>
    </p:spTree>
    <p:extLst>
      <p:ext uri="{BB962C8B-B14F-4D97-AF65-F5344CB8AC3E}">
        <p14:creationId xmlns:p14="http://schemas.microsoft.com/office/powerpoint/2010/main" val="379270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GCTA</a:t>
            </a:r>
            <a:endParaRPr lang="en-US" dirty="0"/>
          </a:p>
        </p:txBody>
      </p:sp>
      <p:sp>
        <p:nvSpPr>
          <p:cNvPr id="3" name="Content Placeholder 2"/>
          <p:cNvSpPr>
            <a:spLocks noGrp="1"/>
          </p:cNvSpPr>
          <p:nvPr>
            <p:ph idx="1"/>
          </p:nvPr>
        </p:nvSpPr>
        <p:spPr>
          <a:xfrm>
            <a:off x="457200" y="1600200"/>
            <a:ext cx="8229600" cy="4958976"/>
          </a:xfrm>
        </p:spPr>
        <p:txBody>
          <a:bodyPr>
            <a:normAutofit lnSpcReduction="10000"/>
          </a:bodyPr>
          <a:lstStyle/>
          <a:p>
            <a:r>
              <a:rPr lang="en-US" dirty="0" err="1" smtClean="0"/>
              <a:t>Commandline</a:t>
            </a:r>
            <a:r>
              <a:rPr lang="en-US" dirty="0" smtClean="0"/>
              <a:t> tool</a:t>
            </a:r>
          </a:p>
          <a:p>
            <a:pPr lvl="1"/>
            <a:r>
              <a:rPr lang="en-US" dirty="0" smtClean="0"/>
              <a:t>Runs on PLINK binary files</a:t>
            </a:r>
          </a:p>
          <a:p>
            <a:pPr lvl="1"/>
            <a:r>
              <a:rPr lang="en-US" dirty="0" smtClean="0"/>
              <a:t>Two main steps:</a:t>
            </a:r>
          </a:p>
          <a:p>
            <a:pPr lvl="2"/>
            <a:r>
              <a:rPr lang="en-US" dirty="0" smtClean="0"/>
              <a:t>Estimate genetic relationship matrix (GRM)</a:t>
            </a:r>
          </a:p>
          <a:p>
            <a:pPr lvl="3"/>
            <a:r>
              <a:rPr lang="en-US" dirty="0" smtClean="0"/>
              <a:t>Data QC: Drop markers not in HWE &amp; related individuals</a:t>
            </a:r>
            <a:endParaRPr lang="en-US" dirty="0"/>
          </a:p>
          <a:p>
            <a:pPr marL="1371600" lvl="3" indent="0">
              <a:buNone/>
            </a:pPr>
            <a:r>
              <a:rPr lang="en-AU" dirty="0" smtClean="0"/>
              <a:t>    </a:t>
            </a:r>
          </a:p>
          <a:p>
            <a:pPr marL="1371600" lvl="3" indent="0">
              <a:buNone/>
            </a:pPr>
            <a:r>
              <a:rPr lang="en-AU" dirty="0" smtClean="0"/>
              <a:t>    gcta64</a:t>
            </a:r>
            <a:r>
              <a:rPr lang="en-AU" dirty="0"/>
              <a:t>  --</a:t>
            </a:r>
            <a:r>
              <a:rPr lang="en-AU" dirty="0" err="1"/>
              <a:t>bfile</a:t>
            </a:r>
            <a:r>
              <a:rPr lang="en-AU" dirty="0"/>
              <a:t> test  --autosome  --make-</a:t>
            </a:r>
            <a:r>
              <a:rPr lang="en-AU" dirty="0" err="1"/>
              <a:t>grm</a:t>
            </a:r>
            <a:r>
              <a:rPr lang="en-AU" dirty="0"/>
              <a:t>  --out test</a:t>
            </a:r>
            <a:endParaRPr lang="en-US" dirty="0" smtClean="0"/>
          </a:p>
          <a:p>
            <a:pPr lvl="2"/>
            <a:endParaRPr lang="en-US" dirty="0" smtClean="0"/>
          </a:p>
          <a:p>
            <a:pPr lvl="2"/>
            <a:r>
              <a:rPr lang="en-US" dirty="0" smtClean="0"/>
              <a:t>Use REML (</a:t>
            </a:r>
            <a:r>
              <a:rPr lang="en-US" dirty="0" err="1" smtClean="0"/>
              <a:t>REstricted</a:t>
            </a:r>
            <a:r>
              <a:rPr lang="en-US" dirty="0" smtClean="0"/>
              <a:t> Maximum Likelihood) method to estimate proportion of variance explained</a:t>
            </a:r>
          </a:p>
          <a:p>
            <a:pPr marL="1371600" lvl="3" indent="0">
              <a:buNone/>
            </a:pPr>
            <a:r>
              <a:rPr lang="en-US" dirty="0" smtClean="0"/>
              <a:t>    </a:t>
            </a:r>
          </a:p>
          <a:p>
            <a:pPr marL="1371600" lvl="3" indent="0">
              <a:buNone/>
            </a:pPr>
            <a:r>
              <a:rPr lang="en-US" dirty="0"/>
              <a:t> </a:t>
            </a:r>
            <a:r>
              <a:rPr lang="en-US" dirty="0" smtClean="0"/>
              <a:t>   gcta64</a:t>
            </a:r>
            <a:r>
              <a:rPr lang="en-US" dirty="0"/>
              <a:t>  --</a:t>
            </a:r>
            <a:r>
              <a:rPr lang="en-US" dirty="0" err="1"/>
              <a:t>reml</a:t>
            </a:r>
            <a:r>
              <a:rPr lang="en-US" dirty="0"/>
              <a:t>  --</a:t>
            </a:r>
            <a:r>
              <a:rPr lang="en-US" dirty="0" err="1"/>
              <a:t>grm</a:t>
            </a:r>
            <a:r>
              <a:rPr lang="en-US" dirty="0"/>
              <a:t> test  --</a:t>
            </a:r>
            <a:r>
              <a:rPr lang="en-US" dirty="0" err="1"/>
              <a:t>pheno</a:t>
            </a:r>
            <a:r>
              <a:rPr lang="en-US" dirty="0"/>
              <a:t> </a:t>
            </a:r>
            <a:r>
              <a:rPr lang="en-US" dirty="0" err="1" smtClean="0"/>
              <a:t>test.phen</a:t>
            </a:r>
            <a:r>
              <a:rPr lang="en-US" dirty="0"/>
              <a:t>  --out test</a:t>
            </a:r>
            <a:endParaRPr lang="en-US" dirty="0" smtClean="0">
              <a:effectLst/>
            </a:endParaRPr>
          </a:p>
          <a:p>
            <a:pPr lvl="3"/>
            <a:endParaRPr lang="en-US" dirty="0" smtClean="0"/>
          </a:p>
        </p:txBody>
      </p:sp>
    </p:spTree>
    <p:extLst>
      <p:ext uri="{BB962C8B-B14F-4D97-AF65-F5344CB8AC3E}">
        <p14:creationId xmlns:p14="http://schemas.microsoft.com/office/powerpoint/2010/main" val="23308377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Imputation</a:t>
            </a:r>
            <a:endParaRPr lang="en-US" dirty="0"/>
          </a:p>
        </p:txBody>
      </p:sp>
    </p:spTree>
    <p:extLst>
      <p:ext uri="{BB962C8B-B14F-4D97-AF65-F5344CB8AC3E}">
        <p14:creationId xmlns:p14="http://schemas.microsoft.com/office/powerpoint/2010/main" val="27495173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In </a:t>
            </a:r>
            <a:r>
              <a:rPr lang="en-US" dirty="0" err="1" smtClean="0"/>
              <a:t>Silico</a:t>
            </a:r>
            <a:r>
              <a:rPr lang="en-US" dirty="0" smtClean="0"/>
              <a:t> Genotyping</a:t>
            </a:r>
            <a:endParaRPr lang="en-US" dirty="0"/>
          </a:p>
        </p:txBody>
      </p:sp>
      <p:sp>
        <p:nvSpPr>
          <p:cNvPr id="3" name="Content Placeholder 2"/>
          <p:cNvSpPr>
            <a:spLocks noGrp="1"/>
          </p:cNvSpPr>
          <p:nvPr>
            <p:ph idx="1"/>
          </p:nvPr>
        </p:nvSpPr>
        <p:spPr>
          <a:xfrm>
            <a:off x="457200" y="1600200"/>
            <a:ext cx="8229600" cy="5048624"/>
          </a:xfrm>
        </p:spPr>
        <p:txBody>
          <a:bodyPr>
            <a:normAutofit fontScale="85000" lnSpcReduction="10000"/>
          </a:bodyPr>
          <a:lstStyle/>
          <a:p>
            <a:r>
              <a:rPr lang="en-US" dirty="0" smtClean="0"/>
              <a:t>In families, there are long stretches of shared chromosome</a:t>
            </a:r>
          </a:p>
          <a:p>
            <a:endParaRPr lang="en-US" dirty="0"/>
          </a:p>
          <a:p>
            <a:r>
              <a:rPr lang="en-US" dirty="0" smtClean="0"/>
              <a:t>In unrelated individuals, shared stretches are much shorted</a:t>
            </a:r>
          </a:p>
          <a:p>
            <a:endParaRPr lang="en-US" dirty="0"/>
          </a:p>
          <a:p>
            <a:r>
              <a:rPr lang="en-US" dirty="0" smtClean="0"/>
              <a:t>Identify stretches of shared chromosome between individuals</a:t>
            </a:r>
          </a:p>
          <a:p>
            <a:endParaRPr lang="en-US" dirty="0"/>
          </a:p>
          <a:p>
            <a:r>
              <a:rPr lang="en-US" dirty="0" smtClean="0"/>
              <a:t>Infer intervening genotypes by contrasting samples typed at a few sites with individuals that have denser genotypes (so called reference panel)</a:t>
            </a:r>
            <a:endParaRPr lang="en-US" dirty="0"/>
          </a:p>
        </p:txBody>
      </p:sp>
    </p:spTree>
    <p:extLst>
      <p:ext uri="{BB962C8B-B14F-4D97-AF65-F5344CB8AC3E}">
        <p14:creationId xmlns:p14="http://schemas.microsoft.com/office/powerpoint/2010/main" val="25984166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600200"/>
            <a:ext cx="8229600" cy="4992255"/>
          </a:xfrm>
        </p:spPr>
        <p:txBody>
          <a:bodyPr>
            <a:normAutofit fontScale="92500" lnSpcReduction="20000"/>
          </a:bodyPr>
          <a:lstStyle/>
          <a:p>
            <a:r>
              <a:rPr lang="en-US" dirty="0" smtClean="0"/>
              <a:t>Day 1:  </a:t>
            </a:r>
          </a:p>
          <a:p>
            <a:pPr lvl="1"/>
            <a:r>
              <a:rPr lang="en-US" dirty="0" smtClean="0"/>
              <a:t>Population genetics primer</a:t>
            </a:r>
          </a:p>
          <a:p>
            <a:pPr lvl="1"/>
            <a:r>
              <a:rPr lang="en-US" dirty="0" smtClean="0"/>
              <a:t>Genome wide association studies</a:t>
            </a:r>
          </a:p>
          <a:p>
            <a:pPr lvl="1"/>
            <a:r>
              <a:rPr lang="en-US" dirty="0" smtClean="0"/>
              <a:t>Population substructure</a:t>
            </a:r>
          </a:p>
          <a:p>
            <a:pPr lvl="1"/>
            <a:r>
              <a:rPr lang="en-US" dirty="0" smtClean="0"/>
              <a:t>Exercises</a:t>
            </a:r>
          </a:p>
          <a:p>
            <a:pPr marL="0" indent="0">
              <a:buNone/>
            </a:pPr>
            <a:endParaRPr lang="en-US" dirty="0"/>
          </a:p>
          <a:p>
            <a:r>
              <a:rPr lang="en-US" b="1" dirty="0" smtClean="0"/>
              <a:t>Day 2: </a:t>
            </a:r>
          </a:p>
          <a:p>
            <a:pPr lvl="1"/>
            <a:r>
              <a:rPr lang="en-US" b="1" dirty="0" smtClean="0"/>
              <a:t>Quantitative Genetics &amp; Missing heritability</a:t>
            </a:r>
          </a:p>
          <a:p>
            <a:pPr lvl="1"/>
            <a:r>
              <a:rPr lang="en-US" b="1" dirty="0" smtClean="0"/>
              <a:t>Imputation &amp; haplotypes</a:t>
            </a:r>
          </a:p>
          <a:p>
            <a:pPr lvl="1"/>
            <a:r>
              <a:rPr lang="en-US" b="1" dirty="0" err="1" smtClean="0"/>
              <a:t>Exome</a:t>
            </a:r>
            <a:r>
              <a:rPr lang="en-US" b="1" dirty="0" smtClean="0"/>
              <a:t> wide association studies</a:t>
            </a:r>
          </a:p>
          <a:p>
            <a:pPr lvl="1"/>
            <a:r>
              <a:rPr lang="en-US" b="1" dirty="0" smtClean="0"/>
              <a:t>Exercises</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2839054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098"/>
            <a:ext cx="8229600" cy="1143000"/>
          </a:xfrm>
        </p:spPr>
        <p:txBody>
          <a:bodyPr/>
          <a:lstStyle/>
          <a:p>
            <a:r>
              <a:rPr lang="en-US" dirty="0" smtClean="0"/>
              <a:t>Imputation Overview</a:t>
            </a:r>
            <a:endParaRPr lang="en-US" dirty="0"/>
          </a:p>
        </p:txBody>
      </p:sp>
      <p:pic>
        <p:nvPicPr>
          <p:cNvPr id="4" name="Picture 3"/>
          <p:cNvPicPr>
            <a:picLocks noChangeAspect="1"/>
          </p:cNvPicPr>
          <p:nvPr/>
        </p:nvPicPr>
        <p:blipFill rotWithShape="1">
          <a:blip r:embed="rId2"/>
          <a:srcRect t="2078"/>
          <a:stretch/>
        </p:blipFill>
        <p:spPr>
          <a:xfrm>
            <a:off x="-38604" y="1213696"/>
            <a:ext cx="9225897" cy="5573163"/>
          </a:xfrm>
          <a:prstGeom prst="rect">
            <a:avLst/>
          </a:prstGeom>
        </p:spPr>
      </p:pic>
    </p:spTree>
    <p:extLst>
      <p:ext uri="{BB962C8B-B14F-4D97-AF65-F5344CB8AC3E}">
        <p14:creationId xmlns:p14="http://schemas.microsoft.com/office/powerpoint/2010/main" val="40362610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A Markov Model is usually used to model each haplotype, conditional on all others</a:t>
            </a:r>
          </a:p>
          <a:p>
            <a:endParaRPr lang="en-US" dirty="0"/>
          </a:p>
          <a:p>
            <a:r>
              <a:rPr lang="en-US" dirty="0" smtClean="0"/>
              <a:t>At each position, we assume that the haplotype being modeled copies the template haplotype</a:t>
            </a:r>
          </a:p>
          <a:p>
            <a:endParaRPr lang="en-US" dirty="0"/>
          </a:p>
          <a:p>
            <a:r>
              <a:rPr lang="en-US" dirty="0" smtClean="0"/>
              <a:t>Since each individual has two haplotypes, they copy 2 template haplotypes</a:t>
            </a:r>
            <a:endParaRPr lang="en-US" dirty="0"/>
          </a:p>
        </p:txBody>
      </p:sp>
    </p:spTree>
    <p:extLst>
      <p:ext uri="{BB962C8B-B14F-4D97-AF65-F5344CB8AC3E}">
        <p14:creationId xmlns:p14="http://schemas.microsoft.com/office/powerpoint/2010/main" val="24331606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52"/>
            <a:ext cx="8229600" cy="1143000"/>
          </a:xfrm>
        </p:spPr>
        <p:txBody>
          <a:bodyPr/>
          <a:lstStyle/>
          <a:p>
            <a:r>
              <a:rPr lang="en-US" dirty="0" smtClean="0"/>
              <a:t>Markov Model</a:t>
            </a:r>
            <a:endParaRPr lang="en-US" dirty="0"/>
          </a:p>
        </p:txBody>
      </p:sp>
      <p:pic>
        <p:nvPicPr>
          <p:cNvPr id="4" name="Picture 3"/>
          <p:cNvPicPr>
            <a:picLocks noChangeAspect="1"/>
          </p:cNvPicPr>
          <p:nvPr/>
        </p:nvPicPr>
        <p:blipFill rotWithShape="1">
          <a:blip r:embed="rId3"/>
          <a:srcRect b="18552"/>
          <a:stretch/>
        </p:blipFill>
        <p:spPr>
          <a:xfrm>
            <a:off x="0" y="922075"/>
            <a:ext cx="9144000" cy="4266919"/>
          </a:xfrm>
          <a:prstGeom prst="rect">
            <a:avLst/>
          </a:prstGeom>
        </p:spPr>
      </p:pic>
      <p:sp>
        <p:nvSpPr>
          <p:cNvPr id="5" name="TextBox 4"/>
          <p:cNvSpPr txBox="1"/>
          <p:nvPr/>
        </p:nvSpPr>
        <p:spPr>
          <a:xfrm>
            <a:off x="338284" y="5731135"/>
            <a:ext cx="8616361" cy="923330"/>
          </a:xfrm>
          <a:prstGeom prst="rect">
            <a:avLst/>
          </a:prstGeom>
          <a:noFill/>
        </p:spPr>
        <p:txBody>
          <a:bodyPr wrap="none" rtlCol="0">
            <a:spAutoFit/>
          </a:bodyPr>
          <a:lstStyle/>
          <a:p>
            <a:r>
              <a:rPr lang="en-US" dirty="0" smtClean="0"/>
              <a:t>The Markov Model models the probability of an allele at a given SNP conditional</a:t>
            </a:r>
            <a:br>
              <a:rPr lang="en-US" dirty="0" smtClean="0"/>
            </a:br>
            <a:r>
              <a:rPr lang="en-US" dirty="0" smtClean="0"/>
              <a:t>on the state at the previous SNP. Model parameters (transition and emission probabilities)</a:t>
            </a:r>
            <a:br>
              <a:rPr lang="en-US" dirty="0" smtClean="0"/>
            </a:br>
            <a:r>
              <a:rPr lang="en-US" dirty="0" smtClean="0"/>
              <a:t>are estimated from the data. </a:t>
            </a:r>
            <a:endParaRPr lang="en-US" dirty="0"/>
          </a:p>
        </p:txBody>
      </p:sp>
      <p:sp>
        <p:nvSpPr>
          <p:cNvPr id="8" name="TextBox 7"/>
          <p:cNvSpPr txBox="1"/>
          <p:nvPr/>
        </p:nvSpPr>
        <p:spPr>
          <a:xfrm>
            <a:off x="663542" y="1000738"/>
            <a:ext cx="5005885" cy="369332"/>
          </a:xfrm>
          <a:prstGeom prst="rect">
            <a:avLst/>
          </a:prstGeom>
          <a:noFill/>
        </p:spPr>
        <p:txBody>
          <a:bodyPr wrap="none" rtlCol="0">
            <a:spAutoFit/>
          </a:bodyPr>
          <a:lstStyle/>
          <a:p>
            <a:r>
              <a:rPr lang="en-US" dirty="0" smtClean="0"/>
              <a:t>Emitted value: Most probably allele pair given state</a:t>
            </a:r>
            <a:endParaRPr lang="en-US" dirty="0"/>
          </a:p>
        </p:txBody>
      </p:sp>
      <p:sp>
        <p:nvSpPr>
          <p:cNvPr id="9" name="TextBox 8"/>
          <p:cNvSpPr txBox="1"/>
          <p:nvPr/>
        </p:nvSpPr>
        <p:spPr>
          <a:xfrm>
            <a:off x="1345034" y="3356593"/>
            <a:ext cx="6221024" cy="369332"/>
          </a:xfrm>
          <a:prstGeom prst="rect">
            <a:avLst/>
          </a:prstGeom>
          <a:solidFill>
            <a:schemeClr val="bg1"/>
          </a:solidFill>
        </p:spPr>
        <p:txBody>
          <a:bodyPr wrap="none" rtlCol="0">
            <a:spAutoFit/>
          </a:bodyPr>
          <a:lstStyle/>
          <a:p>
            <a:r>
              <a:rPr lang="en-US" dirty="0" smtClean="0"/>
              <a:t>Hidden state: Most probably haplotype pair given previous state</a:t>
            </a:r>
          </a:p>
        </p:txBody>
      </p:sp>
    </p:spTree>
    <p:extLst>
      <p:ext uri="{BB962C8B-B14F-4D97-AF65-F5344CB8AC3E}">
        <p14:creationId xmlns:p14="http://schemas.microsoft.com/office/powerpoint/2010/main" val="117522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082"/>
            <a:ext cx="8229600" cy="1143000"/>
          </a:xfrm>
        </p:spPr>
        <p:txBody>
          <a:bodyPr/>
          <a:lstStyle/>
          <a:p>
            <a:r>
              <a:rPr lang="en-US" dirty="0" smtClean="0"/>
              <a:t>Accuracy of Imputation</a:t>
            </a:r>
            <a:endParaRPr lang="en-US" dirty="0"/>
          </a:p>
        </p:txBody>
      </p:sp>
      <p:pic>
        <p:nvPicPr>
          <p:cNvPr id="4" name="Picture 3"/>
          <p:cNvPicPr>
            <a:picLocks noChangeAspect="1"/>
          </p:cNvPicPr>
          <p:nvPr/>
        </p:nvPicPr>
        <p:blipFill>
          <a:blip r:embed="rId2"/>
          <a:stretch>
            <a:fillRect/>
          </a:stretch>
        </p:blipFill>
        <p:spPr>
          <a:xfrm>
            <a:off x="1161634" y="1212741"/>
            <a:ext cx="7331850" cy="3933942"/>
          </a:xfrm>
          <a:prstGeom prst="rect">
            <a:avLst/>
          </a:prstGeom>
        </p:spPr>
      </p:pic>
      <p:sp>
        <p:nvSpPr>
          <p:cNvPr id="5" name="TextBox 4"/>
          <p:cNvSpPr txBox="1"/>
          <p:nvPr/>
        </p:nvSpPr>
        <p:spPr>
          <a:xfrm>
            <a:off x="0" y="5504840"/>
            <a:ext cx="9315171" cy="1200329"/>
          </a:xfrm>
          <a:prstGeom prst="rect">
            <a:avLst/>
          </a:prstGeom>
          <a:noFill/>
        </p:spPr>
        <p:txBody>
          <a:bodyPr wrap="none" rtlCol="0">
            <a:spAutoFit/>
          </a:bodyPr>
          <a:lstStyle/>
          <a:p>
            <a:r>
              <a:rPr lang="en-US" dirty="0" smtClean="0"/>
              <a:t>For any given r</a:t>
            </a:r>
            <a:r>
              <a:rPr lang="en-US" baseline="30000" dirty="0" smtClean="0"/>
              <a:t>2</a:t>
            </a:r>
            <a:r>
              <a:rPr lang="en-US" dirty="0" smtClean="0"/>
              <a:t> threshold, the results illustrate the proportion of markers whose genotypes can</a:t>
            </a:r>
            <a:br>
              <a:rPr lang="en-US" dirty="0" smtClean="0"/>
            </a:br>
            <a:r>
              <a:rPr lang="en-US" dirty="0" smtClean="0"/>
              <a:t> be imputed with </a:t>
            </a:r>
            <a:r>
              <a:rPr lang="en-US" b="1" dirty="0" smtClean="0"/>
              <a:t>equal or greater accuracy</a:t>
            </a:r>
            <a:r>
              <a:rPr lang="en-US" dirty="0" smtClean="0"/>
              <a:t>. The results illustrate how the proportion of markers</a:t>
            </a:r>
            <a:br>
              <a:rPr lang="en-US" dirty="0" smtClean="0"/>
            </a:br>
            <a:r>
              <a:rPr lang="en-US" dirty="0" smtClean="0"/>
              <a:t> whose genotypes are recovered accurately (with high r</a:t>
            </a:r>
            <a:r>
              <a:rPr lang="en-US" baseline="30000" dirty="0" smtClean="0"/>
              <a:t>2</a:t>
            </a:r>
            <a:r>
              <a:rPr lang="en-US" dirty="0" smtClean="0"/>
              <a:t> between imputed and actual genotypes) </a:t>
            </a:r>
            <a:br>
              <a:rPr lang="en-US" dirty="0" smtClean="0"/>
            </a:br>
            <a:r>
              <a:rPr lang="en-US" dirty="0" smtClean="0"/>
              <a:t>increases with larger reference panels.</a:t>
            </a:r>
            <a:endParaRPr lang="en-US" dirty="0"/>
          </a:p>
        </p:txBody>
      </p:sp>
      <p:sp>
        <p:nvSpPr>
          <p:cNvPr id="6" name="TextBox 5"/>
          <p:cNvSpPr txBox="1"/>
          <p:nvPr/>
        </p:nvSpPr>
        <p:spPr>
          <a:xfrm>
            <a:off x="1756807" y="5100213"/>
            <a:ext cx="6458686" cy="276999"/>
          </a:xfrm>
          <a:prstGeom prst="rect">
            <a:avLst/>
          </a:prstGeom>
          <a:noFill/>
        </p:spPr>
        <p:txBody>
          <a:bodyPr wrap="square" rtlCol="0">
            <a:spAutoFit/>
          </a:bodyPr>
          <a:lstStyle/>
          <a:p>
            <a:r>
              <a:rPr lang="is-IS" sz="1200" dirty="0" smtClean="0"/>
              <a:t>Annu Rev Genomics Hum Genet. 2009; 10: 387–406. doi:  10.1146/annurev.genom.9.081307.164242</a:t>
            </a:r>
            <a:endParaRPr lang="en-US" sz="1200" dirty="0"/>
          </a:p>
        </p:txBody>
      </p:sp>
    </p:spTree>
    <p:extLst>
      <p:ext uri="{BB962C8B-B14F-4D97-AF65-F5344CB8AC3E}">
        <p14:creationId xmlns:p14="http://schemas.microsoft.com/office/powerpoint/2010/main" val="39952508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457200" y="-2286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lgn="ctr">
              <a:buClrTx/>
              <a:buFontTx/>
              <a:buNone/>
            </a:pPr>
            <a:r>
              <a:rPr lang="en-US" sz="3600"/>
              <a:t>Imputation Application</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b="40157"/>
          <a:stretch>
            <a:fillRect/>
          </a:stretch>
        </p:blipFill>
        <p:spPr bwMode="auto">
          <a:xfrm>
            <a:off x="533400" y="1058863"/>
            <a:ext cx="8534400" cy="4656137"/>
          </a:xfrm>
          <a:prstGeom prst="rect">
            <a:avLst/>
          </a:prstGeom>
          <a:noFill/>
          <a:ln>
            <a:noFill/>
          </a:ln>
          <a:effectLst/>
          <a:extLst>
            <a:ext uri="{909E8E84-426E-40dd-AFC4-6F175D3DCCD1}">
              <a14:hiddenFill xmlns:a14="http://schemas.microsoft.com/office/drawing/2010/main">
                <a:blipFill dpi="0" rotWithShape="0">
                  <a:blip/>
                  <a:srcRect b="4015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7891" name="Text Box 3"/>
          <p:cNvSpPr txBox="1">
            <a:spLocks noChangeArrowheads="1"/>
          </p:cNvSpPr>
          <p:nvPr/>
        </p:nvSpPr>
        <p:spPr bwMode="auto">
          <a:xfrm>
            <a:off x="1736725" y="6132513"/>
            <a:ext cx="184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892" name="Line 4"/>
          <p:cNvSpPr>
            <a:spLocks noChangeShapeType="1"/>
          </p:cNvSpPr>
          <p:nvPr/>
        </p:nvSpPr>
        <p:spPr bwMode="auto">
          <a:xfrm>
            <a:off x="1181100" y="5689600"/>
            <a:ext cx="716280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7893" name="Text Box 5"/>
          <p:cNvSpPr txBox="1">
            <a:spLocks noChangeArrowheads="1"/>
          </p:cNvSpPr>
          <p:nvPr/>
        </p:nvSpPr>
        <p:spPr bwMode="auto">
          <a:xfrm>
            <a:off x="3716338" y="5881688"/>
            <a:ext cx="22812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a:t>Chromosomal Position</a:t>
            </a:r>
          </a:p>
        </p:txBody>
      </p:sp>
      <p:sp>
        <p:nvSpPr>
          <p:cNvPr id="37894" name="Text Box 6"/>
          <p:cNvSpPr txBox="1">
            <a:spLocks noChangeArrowheads="1"/>
          </p:cNvSpPr>
          <p:nvPr/>
        </p:nvSpPr>
        <p:spPr bwMode="auto">
          <a:xfrm>
            <a:off x="4324350" y="6140450"/>
            <a:ext cx="46640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a:t>Marchini Nature Genetics2007</a:t>
            </a:r>
          </a:p>
          <a:p>
            <a:pPr>
              <a:buClrTx/>
              <a:buFontTx/>
              <a:buNone/>
            </a:pPr>
            <a:r>
              <a:rPr lang="en-US"/>
              <a:t>http://www.stats.ox.ac.uk/~marchini/#software</a:t>
            </a:r>
          </a:p>
        </p:txBody>
      </p:sp>
      <p:sp>
        <p:nvSpPr>
          <p:cNvPr id="37895" name="Text Box 7"/>
          <p:cNvSpPr txBox="1">
            <a:spLocks noChangeArrowheads="1"/>
          </p:cNvSpPr>
          <p:nvPr/>
        </p:nvSpPr>
        <p:spPr bwMode="auto">
          <a:xfrm>
            <a:off x="1871663" y="669925"/>
            <a:ext cx="6243637" cy="155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sz="2400" i="1"/>
              <a:t>TCF7L2</a:t>
            </a:r>
            <a:r>
              <a:rPr lang="en-US" sz="2400"/>
              <a:t> gene region &amp; T2D from the WTCCC data</a:t>
            </a:r>
            <a:r>
              <a:rPr lang="en-US"/>
              <a:t> </a:t>
            </a:r>
          </a:p>
          <a:p>
            <a:pPr>
              <a:buClrTx/>
              <a:buFontTx/>
              <a:buNone/>
            </a:pPr>
            <a:endParaRPr lang="en-US"/>
          </a:p>
          <a:p>
            <a:pPr>
              <a:buClrTx/>
              <a:buFontTx/>
              <a:buNone/>
            </a:pPr>
            <a:endParaRPr lang="en-US"/>
          </a:p>
          <a:p>
            <a:pPr>
              <a:buClrTx/>
              <a:buFontTx/>
              <a:buNone/>
            </a:pPr>
            <a:r>
              <a:rPr lang="en-US"/>
              <a:t>Observed genotypes black</a:t>
            </a:r>
          </a:p>
          <a:p>
            <a:pPr>
              <a:buClrTx/>
              <a:buFontTx/>
              <a:buNone/>
            </a:pPr>
            <a:r>
              <a:rPr lang="en-US"/>
              <a:t>Imputed genotypes red.  </a:t>
            </a:r>
          </a:p>
        </p:txBody>
      </p:sp>
      <p:sp>
        <p:nvSpPr>
          <p:cNvPr id="37896" name="Text Box 8"/>
          <p:cNvSpPr txBox="1">
            <a:spLocks noChangeArrowheads="1"/>
          </p:cNvSpPr>
          <p:nvPr/>
        </p:nvSpPr>
        <p:spPr bwMode="auto">
          <a:xfrm>
            <a:off x="6035675" y="1738313"/>
            <a:ext cx="2560638"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buClrTx/>
              <a:buFontTx/>
              <a:buNone/>
            </a:pPr>
            <a:r>
              <a:rPr lang="en-US"/>
              <a:t>Imputed SNP more significant than typed SNP!</a:t>
            </a:r>
          </a:p>
        </p:txBody>
      </p:sp>
      <p:sp>
        <p:nvSpPr>
          <p:cNvPr id="37897" name="Line 9"/>
          <p:cNvSpPr>
            <a:spLocks noChangeShapeType="1"/>
          </p:cNvSpPr>
          <p:nvPr/>
        </p:nvSpPr>
        <p:spPr bwMode="auto">
          <a:xfrm flipH="1" flipV="1">
            <a:off x="4841875" y="1641475"/>
            <a:ext cx="1198563" cy="466725"/>
          </a:xfrm>
          <a:prstGeom prst="line">
            <a:avLst/>
          </a:prstGeom>
          <a:noFill/>
          <a:ln w="36720">
            <a:solidFill>
              <a:srgbClr val="00B8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28779291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Michigan Imputation Server</a:t>
            </a:r>
            <a:endParaRPr lang="en-US" dirty="0"/>
          </a:p>
        </p:txBody>
      </p:sp>
      <p:pic>
        <p:nvPicPr>
          <p:cNvPr id="4" name="Picture 3"/>
          <p:cNvPicPr>
            <a:picLocks noChangeAspect="1"/>
          </p:cNvPicPr>
          <p:nvPr/>
        </p:nvPicPr>
        <p:blipFill>
          <a:blip r:embed="rId2"/>
          <a:stretch>
            <a:fillRect/>
          </a:stretch>
        </p:blipFill>
        <p:spPr>
          <a:xfrm>
            <a:off x="708780" y="980552"/>
            <a:ext cx="7859336" cy="5453737"/>
          </a:xfrm>
          <a:prstGeom prst="rect">
            <a:avLst/>
          </a:prstGeom>
        </p:spPr>
      </p:pic>
      <p:sp>
        <p:nvSpPr>
          <p:cNvPr id="5" name="TextBox 4"/>
          <p:cNvSpPr txBox="1"/>
          <p:nvPr/>
        </p:nvSpPr>
        <p:spPr>
          <a:xfrm>
            <a:off x="5035656" y="6488668"/>
            <a:ext cx="4060351" cy="369332"/>
          </a:xfrm>
          <a:prstGeom prst="rect">
            <a:avLst/>
          </a:prstGeom>
          <a:noFill/>
        </p:spPr>
        <p:txBody>
          <a:bodyPr wrap="none" rtlCol="0">
            <a:spAutoFit/>
          </a:bodyPr>
          <a:lstStyle/>
          <a:p>
            <a:r>
              <a:rPr lang="en-US" dirty="0" smtClean="0"/>
              <a:t>https://</a:t>
            </a:r>
            <a:r>
              <a:rPr lang="en-US" dirty="0" err="1" smtClean="0"/>
              <a:t>imputationserver.sph.umich.edu</a:t>
            </a:r>
            <a:r>
              <a:rPr lang="en-US" dirty="0" smtClean="0"/>
              <a:t>/</a:t>
            </a:r>
            <a:endParaRPr lang="en-US" dirty="0"/>
          </a:p>
        </p:txBody>
      </p:sp>
    </p:spTree>
    <p:extLst>
      <p:ext uri="{BB962C8B-B14F-4D97-AF65-F5344CB8AC3E}">
        <p14:creationId xmlns:p14="http://schemas.microsoft.com/office/powerpoint/2010/main" val="27060468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3800" y="1320800"/>
            <a:ext cx="4191291" cy="4191291"/>
          </a:xfrm>
          <a:prstGeom prst="rect">
            <a:avLst/>
          </a:prstGeom>
        </p:spPr>
      </p:pic>
    </p:spTree>
    <p:extLst>
      <p:ext uri="{BB962C8B-B14F-4D97-AF65-F5344CB8AC3E}">
        <p14:creationId xmlns:p14="http://schemas.microsoft.com/office/powerpoint/2010/main" val="3057169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Haplotypes</a:t>
            </a:r>
            <a:endParaRPr lang="en-US" dirty="0"/>
          </a:p>
        </p:txBody>
      </p:sp>
      <p:sp>
        <p:nvSpPr>
          <p:cNvPr id="3" name="Content Placeholder 2"/>
          <p:cNvSpPr>
            <a:spLocks noGrp="1"/>
          </p:cNvSpPr>
          <p:nvPr>
            <p:ph idx="1"/>
          </p:nvPr>
        </p:nvSpPr>
        <p:spPr/>
        <p:txBody>
          <a:bodyPr/>
          <a:lstStyle/>
          <a:p>
            <a:r>
              <a:rPr lang="en-US" dirty="0" smtClean="0"/>
              <a:t>What are haplotypes?</a:t>
            </a:r>
          </a:p>
          <a:p>
            <a:pPr lvl="1"/>
            <a:r>
              <a:rPr lang="en-US" dirty="0" smtClean="0"/>
              <a:t>A set of SNPs on a single chromatid that are statistically associated</a:t>
            </a:r>
          </a:p>
          <a:p>
            <a:pPr lvl="1"/>
            <a:endParaRPr lang="en-US" dirty="0"/>
          </a:p>
          <a:p>
            <a:pPr lvl="1"/>
            <a:endParaRPr lang="en-US" dirty="0"/>
          </a:p>
        </p:txBody>
      </p:sp>
      <p:sp>
        <p:nvSpPr>
          <p:cNvPr id="4" name="Rectangle 3"/>
          <p:cNvSpPr/>
          <p:nvPr/>
        </p:nvSpPr>
        <p:spPr>
          <a:xfrm>
            <a:off x="859899" y="4268175"/>
            <a:ext cx="5189939" cy="3288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T/C		A/G		A/G		A/G		A/G		A/G</a:t>
            </a:r>
            <a:endParaRPr lang="en-US" dirty="0"/>
          </a:p>
        </p:txBody>
      </p:sp>
      <p:sp>
        <p:nvSpPr>
          <p:cNvPr id="5" name="TextBox 4"/>
          <p:cNvSpPr txBox="1"/>
          <p:nvPr/>
        </p:nvSpPr>
        <p:spPr>
          <a:xfrm>
            <a:off x="814540" y="3928072"/>
            <a:ext cx="4857896" cy="369332"/>
          </a:xfrm>
          <a:prstGeom prst="rect">
            <a:avLst/>
          </a:prstGeom>
          <a:noFill/>
        </p:spPr>
        <p:txBody>
          <a:bodyPr wrap="none" rtlCol="0">
            <a:spAutoFit/>
          </a:bodyPr>
          <a:lstStyle/>
          <a:p>
            <a:r>
              <a:rPr lang="en-US" dirty="0" smtClean="0"/>
              <a:t>6 SNP Haplotype w/ 4 common SNP combinations </a:t>
            </a:r>
            <a:endParaRPr lang="en-US" dirty="0"/>
          </a:p>
        </p:txBody>
      </p:sp>
      <p:sp>
        <p:nvSpPr>
          <p:cNvPr id="6" name="Rectangle 5"/>
          <p:cNvSpPr/>
          <p:nvPr/>
        </p:nvSpPr>
        <p:spPr>
          <a:xfrm>
            <a:off x="864880" y="4704075"/>
            <a:ext cx="5184958" cy="3288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T		A		G		G		G		A</a:t>
            </a:r>
            <a:endParaRPr lang="en-US" dirty="0"/>
          </a:p>
        </p:txBody>
      </p:sp>
      <p:sp>
        <p:nvSpPr>
          <p:cNvPr id="7" name="Rectangle 6"/>
          <p:cNvSpPr/>
          <p:nvPr/>
        </p:nvSpPr>
        <p:spPr>
          <a:xfrm>
            <a:off x="864880" y="5049255"/>
            <a:ext cx="5184958" cy="3288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C		A		G		G		G		A</a:t>
            </a:r>
            <a:endParaRPr lang="en-US" dirty="0"/>
          </a:p>
        </p:txBody>
      </p:sp>
      <p:sp>
        <p:nvSpPr>
          <p:cNvPr id="8" name="Rectangle 7"/>
          <p:cNvSpPr/>
          <p:nvPr/>
        </p:nvSpPr>
        <p:spPr>
          <a:xfrm>
            <a:off x="864880" y="5394435"/>
            <a:ext cx="5184958" cy="32886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C		A		G		A		A		G</a:t>
            </a:r>
            <a:endParaRPr lang="en-US" dirty="0"/>
          </a:p>
        </p:txBody>
      </p:sp>
      <p:sp>
        <p:nvSpPr>
          <p:cNvPr id="9" name="Rectangle 8"/>
          <p:cNvSpPr/>
          <p:nvPr/>
        </p:nvSpPr>
        <p:spPr>
          <a:xfrm>
            <a:off x="864880" y="5739615"/>
            <a:ext cx="5184958" cy="32886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		G		A		A		A		G</a:t>
            </a:r>
            <a:endParaRPr lang="en-US" dirty="0"/>
          </a:p>
        </p:txBody>
      </p:sp>
      <p:sp>
        <p:nvSpPr>
          <p:cNvPr id="10" name="TextBox 9"/>
          <p:cNvSpPr txBox="1"/>
          <p:nvPr/>
        </p:nvSpPr>
        <p:spPr>
          <a:xfrm>
            <a:off x="6049836" y="5750955"/>
            <a:ext cx="761747" cy="369332"/>
          </a:xfrm>
          <a:prstGeom prst="rect">
            <a:avLst/>
          </a:prstGeom>
          <a:noFill/>
        </p:spPr>
        <p:txBody>
          <a:bodyPr wrap="none" rtlCol="0">
            <a:spAutoFit/>
          </a:bodyPr>
          <a:lstStyle/>
          <a:p>
            <a:r>
              <a:rPr lang="en-US" dirty="0" smtClean="0"/>
              <a:t>56.9%</a:t>
            </a:r>
            <a:endParaRPr lang="en-US" dirty="0"/>
          </a:p>
        </p:txBody>
      </p:sp>
      <p:sp>
        <p:nvSpPr>
          <p:cNvPr id="11" name="TextBox 10"/>
          <p:cNvSpPr txBox="1"/>
          <p:nvPr/>
        </p:nvSpPr>
        <p:spPr>
          <a:xfrm>
            <a:off x="6049836" y="4676420"/>
            <a:ext cx="761747" cy="369332"/>
          </a:xfrm>
          <a:prstGeom prst="rect">
            <a:avLst/>
          </a:prstGeom>
          <a:noFill/>
        </p:spPr>
        <p:txBody>
          <a:bodyPr wrap="none" rtlCol="0">
            <a:spAutoFit/>
          </a:bodyPr>
          <a:lstStyle/>
          <a:p>
            <a:r>
              <a:rPr lang="en-US" dirty="0" smtClean="0"/>
              <a:t>36.4%</a:t>
            </a:r>
            <a:endParaRPr lang="en-US" dirty="0"/>
          </a:p>
        </p:txBody>
      </p:sp>
      <p:sp>
        <p:nvSpPr>
          <p:cNvPr id="12" name="TextBox 11"/>
          <p:cNvSpPr txBox="1"/>
          <p:nvPr/>
        </p:nvSpPr>
        <p:spPr>
          <a:xfrm>
            <a:off x="6049838" y="5016627"/>
            <a:ext cx="761747" cy="369332"/>
          </a:xfrm>
          <a:prstGeom prst="rect">
            <a:avLst/>
          </a:prstGeom>
          <a:noFill/>
        </p:spPr>
        <p:txBody>
          <a:bodyPr wrap="none" rtlCol="0">
            <a:spAutoFit/>
          </a:bodyPr>
          <a:lstStyle/>
          <a:p>
            <a:r>
              <a:rPr lang="en-US" dirty="0" smtClean="0"/>
              <a:t>2.27%</a:t>
            </a:r>
            <a:endParaRPr lang="en-US" dirty="0"/>
          </a:p>
        </p:txBody>
      </p:sp>
      <p:sp>
        <p:nvSpPr>
          <p:cNvPr id="13" name="TextBox 12"/>
          <p:cNvSpPr txBox="1"/>
          <p:nvPr/>
        </p:nvSpPr>
        <p:spPr>
          <a:xfrm>
            <a:off x="6049836" y="5379514"/>
            <a:ext cx="761747" cy="369332"/>
          </a:xfrm>
          <a:prstGeom prst="rect">
            <a:avLst/>
          </a:prstGeom>
          <a:noFill/>
        </p:spPr>
        <p:txBody>
          <a:bodyPr wrap="none" rtlCol="0">
            <a:spAutoFit/>
          </a:bodyPr>
          <a:lstStyle/>
          <a:p>
            <a:r>
              <a:rPr lang="en-US" dirty="0" smtClean="0"/>
              <a:t>1.57%</a:t>
            </a:r>
            <a:endParaRPr lang="en-US" dirty="0"/>
          </a:p>
        </p:txBody>
      </p:sp>
    </p:spTree>
    <p:extLst>
      <p:ext uri="{BB962C8B-B14F-4D97-AF65-F5344CB8AC3E}">
        <p14:creationId xmlns:p14="http://schemas.microsoft.com/office/powerpoint/2010/main" val="36175306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54"/>
            <a:ext cx="8229600" cy="1143000"/>
          </a:xfrm>
        </p:spPr>
        <p:txBody>
          <a:bodyPr/>
          <a:lstStyle/>
          <a:p>
            <a:r>
              <a:rPr lang="en-US" dirty="0" smtClean="0"/>
              <a:t>Why Use Haplotypes?</a:t>
            </a:r>
            <a:endParaRPr lang="en-US" dirty="0"/>
          </a:p>
        </p:txBody>
      </p:sp>
      <p:sp>
        <p:nvSpPr>
          <p:cNvPr id="4" name="Content Placeholder 3"/>
          <p:cNvSpPr>
            <a:spLocks noGrp="1"/>
          </p:cNvSpPr>
          <p:nvPr>
            <p:ph idx="1"/>
          </p:nvPr>
        </p:nvSpPr>
        <p:spPr>
          <a:xfrm>
            <a:off x="457200" y="1098088"/>
            <a:ext cx="8229600" cy="4525963"/>
          </a:xfrm>
        </p:spPr>
        <p:txBody>
          <a:bodyPr/>
          <a:lstStyle/>
          <a:p>
            <a:r>
              <a:rPr lang="en-US" dirty="0" smtClean="0"/>
              <a:t>Haplotypes capture fine population structure at a locus and therefore have better power to detect rare variant associations than common SNPs</a:t>
            </a:r>
            <a:endParaRPr lang="en-US" dirty="0"/>
          </a:p>
        </p:txBody>
      </p:sp>
      <p:pic>
        <p:nvPicPr>
          <p:cNvPr id="5" name="Picture 4"/>
          <p:cNvPicPr>
            <a:picLocks noChangeAspect="1"/>
          </p:cNvPicPr>
          <p:nvPr/>
        </p:nvPicPr>
        <p:blipFill>
          <a:blip r:embed="rId2"/>
          <a:stretch>
            <a:fillRect/>
          </a:stretch>
        </p:blipFill>
        <p:spPr>
          <a:xfrm>
            <a:off x="2635687" y="2998466"/>
            <a:ext cx="5777648" cy="3667550"/>
          </a:xfrm>
          <a:prstGeom prst="rect">
            <a:avLst/>
          </a:prstGeom>
        </p:spPr>
      </p:pic>
      <p:cxnSp>
        <p:nvCxnSpPr>
          <p:cNvPr id="7" name="Straight Arrow Connector 6"/>
          <p:cNvCxnSpPr/>
          <p:nvPr/>
        </p:nvCxnSpPr>
        <p:spPr>
          <a:xfrm flipH="1">
            <a:off x="4680901" y="3692059"/>
            <a:ext cx="221494" cy="265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11590" y="4282788"/>
            <a:ext cx="1186781" cy="923330"/>
          </a:xfrm>
          <a:prstGeom prst="rect">
            <a:avLst/>
          </a:prstGeom>
          <a:noFill/>
        </p:spPr>
        <p:txBody>
          <a:bodyPr wrap="none" rtlCol="0">
            <a:spAutoFit/>
          </a:bodyPr>
          <a:lstStyle/>
          <a:p>
            <a:r>
              <a:rPr lang="en-US" dirty="0" smtClean="0"/>
              <a:t>Can group </a:t>
            </a:r>
            <a:r>
              <a:rPr lang="en-US" dirty="0"/>
              <a:t/>
            </a:r>
            <a:br>
              <a:rPr lang="en-US" dirty="0"/>
            </a:br>
            <a:r>
              <a:rPr lang="en-US" dirty="0" smtClean="0"/>
              <a:t>individuals</a:t>
            </a:r>
            <a:br>
              <a:rPr lang="en-US" dirty="0" smtClean="0"/>
            </a:br>
            <a:r>
              <a:rPr lang="en-US" dirty="0" smtClean="0"/>
              <a:t>by branch</a:t>
            </a:r>
            <a:endParaRPr lang="en-US" dirty="0"/>
          </a:p>
        </p:txBody>
      </p:sp>
    </p:spTree>
    <p:extLst>
      <p:ext uri="{BB962C8B-B14F-4D97-AF65-F5344CB8AC3E}">
        <p14:creationId xmlns:p14="http://schemas.microsoft.com/office/powerpoint/2010/main" val="29894233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Inferring Haplotypes</a:t>
            </a:r>
            <a:endParaRPr lang="en-US" dirty="0"/>
          </a:p>
        </p:txBody>
      </p:sp>
      <p:sp>
        <p:nvSpPr>
          <p:cNvPr id="3" name="Content Placeholder 2"/>
          <p:cNvSpPr>
            <a:spLocks noGrp="1"/>
          </p:cNvSpPr>
          <p:nvPr>
            <p:ph idx="1"/>
          </p:nvPr>
        </p:nvSpPr>
        <p:spPr/>
        <p:txBody>
          <a:bodyPr/>
          <a:lstStyle/>
          <a:p>
            <a:r>
              <a:rPr lang="en-US" dirty="0" smtClean="0"/>
              <a:t>A variety of tools exist</a:t>
            </a:r>
          </a:p>
          <a:p>
            <a:pPr lvl="1"/>
            <a:r>
              <a:rPr lang="en-US" dirty="0" smtClean="0"/>
              <a:t>Beagle and CHIAMO are popular</a:t>
            </a:r>
          </a:p>
          <a:p>
            <a:pPr lvl="1"/>
            <a:endParaRPr lang="en-US" dirty="0"/>
          </a:p>
          <a:p>
            <a:r>
              <a:rPr lang="en-US" dirty="0" smtClean="0"/>
              <a:t>Simultaneous phasing, imputation and haplotype inference </a:t>
            </a:r>
            <a:endParaRPr lang="en-US" dirty="0"/>
          </a:p>
        </p:txBody>
      </p:sp>
    </p:spTree>
    <p:extLst>
      <p:ext uri="{BB962C8B-B14F-4D97-AF65-F5344CB8AC3E}">
        <p14:creationId xmlns:p14="http://schemas.microsoft.com/office/powerpoint/2010/main" val="13581204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05"/>
            <a:ext cx="8229600" cy="1143000"/>
          </a:xfrm>
        </p:spPr>
        <p:txBody>
          <a:bodyPr/>
          <a:lstStyle/>
          <a:p>
            <a:r>
              <a:rPr lang="en-US" dirty="0" smtClean="0"/>
              <a:t>Quantitative Genetics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classical quantitative genetics model introduced by Ronald Fisher (1918) </a:t>
            </a:r>
          </a:p>
          <a:p>
            <a:pPr lvl="1"/>
            <a:r>
              <a:rPr lang="en-US" dirty="0" smtClean="0"/>
              <a:t>Y </a:t>
            </a:r>
            <a:r>
              <a:rPr lang="en-US" dirty="0"/>
              <a:t>= G + E</a:t>
            </a:r>
            <a:r>
              <a:rPr lang="en-US" dirty="0" smtClean="0"/>
              <a:t>,</a:t>
            </a:r>
          </a:p>
          <a:p>
            <a:pPr lvl="1"/>
            <a:r>
              <a:rPr lang="en-US" dirty="0" smtClean="0"/>
              <a:t>Y </a:t>
            </a:r>
            <a:r>
              <a:rPr lang="en-US" dirty="0"/>
              <a:t>is the phenotypic </a:t>
            </a:r>
            <a:r>
              <a:rPr lang="en-US" dirty="0" smtClean="0"/>
              <a:t>value</a:t>
            </a:r>
          </a:p>
          <a:p>
            <a:pPr lvl="1"/>
            <a:r>
              <a:rPr lang="en-US" dirty="0" smtClean="0"/>
              <a:t>G </a:t>
            </a:r>
            <a:r>
              <a:rPr lang="en-US" dirty="0"/>
              <a:t>is the genetic </a:t>
            </a:r>
            <a:r>
              <a:rPr lang="en-US" dirty="0" smtClean="0"/>
              <a:t>contribution</a:t>
            </a:r>
            <a:endParaRPr lang="en-US" dirty="0"/>
          </a:p>
          <a:p>
            <a:pPr lvl="1"/>
            <a:r>
              <a:rPr lang="en-US" dirty="0" smtClean="0"/>
              <a:t>E </a:t>
            </a:r>
            <a:r>
              <a:rPr lang="en-US" dirty="0"/>
              <a:t>is the environmental </a:t>
            </a:r>
            <a:r>
              <a:rPr lang="en-US" dirty="0" smtClean="0"/>
              <a:t>contribution </a:t>
            </a:r>
            <a:endParaRPr lang="en-US" dirty="0" smtClean="0">
              <a:effectLst/>
            </a:endParaRPr>
          </a:p>
          <a:p>
            <a:pPr lvl="1"/>
            <a:endParaRPr lang="en-US" dirty="0" smtClean="0"/>
          </a:p>
          <a:p>
            <a:pPr lvl="1"/>
            <a:r>
              <a:rPr lang="en-US" dirty="0" smtClean="0"/>
              <a:t>G </a:t>
            </a:r>
            <a:r>
              <a:rPr lang="en-US" dirty="0"/>
              <a:t>is the combination of </a:t>
            </a:r>
            <a:r>
              <a:rPr lang="en-US" b="1" dirty="0"/>
              <a:t>all genetic loci </a:t>
            </a:r>
            <a:r>
              <a:rPr lang="en-US" dirty="0"/>
              <a:t>that influence the phenotypic value</a:t>
            </a:r>
            <a:r>
              <a:rPr lang="en-US" b="1" dirty="0"/>
              <a:t> </a:t>
            </a:r>
            <a:r>
              <a:rPr lang="en-US" dirty="0"/>
              <a:t>and E consists of </a:t>
            </a:r>
            <a:r>
              <a:rPr lang="en-US" b="1" dirty="0"/>
              <a:t>all non-genetic </a:t>
            </a:r>
            <a:r>
              <a:rPr lang="en-US" b="1" dirty="0" smtClean="0"/>
              <a:t>factors</a:t>
            </a:r>
            <a:r>
              <a:rPr lang="en-US" dirty="0" smtClean="0"/>
              <a:t> </a:t>
            </a:r>
            <a:r>
              <a:rPr lang="en-US" dirty="0"/>
              <a:t>that influence the phenotype </a:t>
            </a:r>
            <a:endParaRPr lang="en-US" dirty="0" smtClean="0">
              <a:effectLst/>
            </a:endParaRPr>
          </a:p>
          <a:p>
            <a:pPr lvl="1"/>
            <a:endParaRPr lang="en-US" dirty="0" smtClean="0"/>
          </a:p>
          <a:p>
            <a:pPr lvl="1"/>
            <a:r>
              <a:rPr lang="en-US" dirty="0" smtClean="0"/>
              <a:t>For convenience, </a:t>
            </a:r>
            <a:r>
              <a:rPr lang="en-US" dirty="0" err="1" smtClean="0"/>
              <a:t>exp</a:t>
            </a:r>
            <a:r>
              <a:rPr lang="en-US" dirty="0" smtClean="0"/>
              <a:t>(E) </a:t>
            </a:r>
            <a:r>
              <a:rPr lang="en-US" dirty="0"/>
              <a:t>is generally taken to be 0 so that the mean genotypic value is equal to the mean phenotypic value, i.e., E (Y ) = E (G ) </a:t>
            </a:r>
            <a:endParaRPr lang="en-US" dirty="0" smtClean="0">
              <a:effectLst/>
            </a:endParaRPr>
          </a:p>
          <a:p>
            <a:endParaRPr lang="en-US" dirty="0"/>
          </a:p>
        </p:txBody>
      </p:sp>
    </p:spTree>
    <p:extLst>
      <p:ext uri="{BB962C8B-B14F-4D97-AF65-F5344CB8AC3E}">
        <p14:creationId xmlns:p14="http://schemas.microsoft.com/office/powerpoint/2010/main" val="27084009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Beagle Method</a:t>
            </a:r>
            <a:endParaRPr lang="en-US" dirty="0"/>
          </a:p>
        </p:txBody>
      </p:sp>
      <p:sp>
        <p:nvSpPr>
          <p:cNvPr id="8" name="Content Placeholder 7"/>
          <p:cNvSpPr txBox="1">
            <a:spLocks noGrp="1"/>
          </p:cNvSpPr>
          <p:nvPr>
            <p:ph idx="1"/>
          </p:nvPr>
        </p:nvSpPr>
        <p:spPr>
          <a:xfrm>
            <a:off x="325438" y="1476618"/>
            <a:ext cx="8533962" cy="5262980"/>
          </a:xfrm>
          <a:prstGeom prst="rect">
            <a:avLst/>
          </a:prstGeom>
          <a:noFill/>
        </p:spPr>
        <p:txBody>
          <a:bodyPr wrap="square" rtlCol="0">
            <a:spAutoFit/>
          </a:bodyPr>
          <a:lstStyle/>
          <a:p>
            <a:r>
              <a:rPr lang="en-US" sz="2800" dirty="0" smtClean="0"/>
              <a:t>Uses a localized cluster model implemented as an acyclic graph to represent haplotypes </a:t>
            </a:r>
          </a:p>
          <a:p>
            <a:endParaRPr lang="en-US" sz="2800" dirty="0" smtClean="0"/>
          </a:p>
          <a:p>
            <a:r>
              <a:rPr lang="en-US" sz="2800" dirty="0" smtClean="0"/>
              <a:t>The acyclic graph also defines a Markov Model that can be used to sample haplotypes or identify the most likely haplotype pair for an individual given their genotypes</a:t>
            </a:r>
          </a:p>
          <a:p>
            <a:endParaRPr lang="en-US" sz="2800" dirty="0"/>
          </a:p>
          <a:p>
            <a:r>
              <a:rPr lang="en-US" sz="2800" dirty="0" smtClean="0"/>
              <a:t>Phasing is performed by iteratively sampling haplotype pairs and updating the localized cluster model</a:t>
            </a:r>
            <a:endParaRPr lang="en-US" sz="2800" dirty="0"/>
          </a:p>
          <a:p>
            <a:endParaRPr lang="en-US" sz="2800" dirty="0"/>
          </a:p>
        </p:txBody>
      </p:sp>
    </p:spTree>
    <p:extLst>
      <p:ext uri="{BB962C8B-B14F-4D97-AF65-F5344CB8AC3E}">
        <p14:creationId xmlns:p14="http://schemas.microsoft.com/office/powerpoint/2010/main" val="19863971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54"/>
            <a:ext cx="8229600" cy="1143000"/>
          </a:xfrm>
        </p:spPr>
        <p:txBody>
          <a:bodyPr>
            <a:normAutofit fontScale="90000"/>
          </a:bodyPr>
          <a:lstStyle/>
          <a:p>
            <a:r>
              <a:rPr lang="en-US" dirty="0" smtClean="0"/>
              <a:t>Beagle Localized Haplotype Cluster Example</a:t>
            </a:r>
            <a:endParaRPr lang="en-US" dirty="0"/>
          </a:p>
        </p:txBody>
      </p:sp>
      <p:sp>
        <p:nvSpPr>
          <p:cNvPr id="4" name="Content Placeholder 2"/>
          <p:cNvSpPr>
            <a:spLocks noGrp="1"/>
          </p:cNvSpPr>
          <p:nvPr>
            <p:ph idx="1"/>
          </p:nvPr>
        </p:nvSpPr>
        <p:spPr>
          <a:xfrm>
            <a:off x="251204" y="1521016"/>
            <a:ext cx="2731577" cy="959456"/>
          </a:xfrm>
        </p:spPr>
        <p:txBody>
          <a:bodyPr>
            <a:normAutofit fontScale="85000" lnSpcReduction="10000"/>
          </a:bodyPr>
          <a:lstStyle/>
          <a:p>
            <a:pPr marL="0" indent="0">
              <a:buNone/>
            </a:pPr>
            <a:r>
              <a:rPr lang="en-US" dirty="0" smtClean="0"/>
              <a:t>Phased 4 marker combinations</a:t>
            </a:r>
            <a:endParaRPr lang="en-US" dirty="0"/>
          </a:p>
        </p:txBody>
      </p:sp>
      <p:pic>
        <p:nvPicPr>
          <p:cNvPr id="5" name="Picture 4"/>
          <p:cNvPicPr>
            <a:picLocks noChangeAspect="1"/>
          </p:cNvPicPr>
          <p:nvPr/>
        </p:nvPicPr>
        <p:blipFill>
          <a:blip r:embed="rId2"/>
          <a:stretch>
            <a:fillRect/>
          </a:stretch>
        </p:blipFill>
        <p:spPr>
          <a:xfrm>
            <a:off x="524188" y="2480472"/>
            <a:ext cx="2009327" cy="3729021"/>
          </a:xfrm>
          <a:prstGeom prst="rect">
            <a:avLst/>
          </a:prstGeom>
        </p:spPr>
      </p:pic>
      <p:pic>
        <p:nvPicPr>
          <p:cNvPr id="7" name="Picture 6"/>
          <p:cNvPicPr>
            <a:picLocks noChangeAspect="1"/>
          </p:cNvPicPr>
          <p:nvPr/>
        </p:nvPicPr>
        <p:blipFill>
          <a:blip r:embed="rId3"/>
          <a:stretch>
            <a:fillRect/>
          </a:stretch>
        </p:blipFill>
        <p:spPr>
          <a:xfrm>
            <a:off x="3231381" y="2582243"/>
            <a:ext cx="5455419" cy="2025454"/>
          </a:xfrm>
          <a:prstGeom prst="rect">
            <a:avLst/>
          </a:prstGeom>
        </p:spPr>
      </p:pic>
      <p:sp>
        <p:nvSpPr>
          <p:cNvPr id="8" name="TextBox 7"/>
          <p:cNvSpPr txBox="1"/>
          <p:nvPr/>
        </p:nvSpPr>
        <p:spPr>
          <a:xfrm flipH="1">
            <a:off x="4077461" y="5403760"/>
            <a:ext cx="4058745" cy="923330"/>
          </a:xfrm>
          <a:prstGeom prst="rect">
            <a:avLst/>
          </a:prstGeom>
          <a:noFill/>
        </p:spPr>
        <p:txBody>
          <a:bodyPr wrap="square" rtlCol="0">
            <a:spAutoFit/>
          </a:bodyPr>
          <a:lstStyle/>
          <a:p>
            <a:r>
              <a:rPr lang="en-US" dirty="0" smtClean="0"/>
              <a:t>Bold path corresponds to 2122</a:t>
            </a:r>
          </a:p>
          <a:p>
            <a:r>
              <a:rPr lang="en-US" dirty="0" smtClean="0"/>
              <a:t>* Represents both 1122 and 2122 since those haplotypes both traverse the edge</a:t>
            </a:r>
            <a:endParaRPr lang="en-US" dirty="0"/>
          </a:p>
        </p:txBody>
      </p:sp>
      <p:sp>
        <p:nvSpPr>
          <p:cNvPr id="9" name="TextBox 8"/>
          <p:cNvSpPr txBox="1"/>
          <p:nvPr/>
        </p:nvSpPr>
        <p:spPr>
          <a:xfrm rot="16200000">
            <a:off x="3754240" y="4607697"/>
            <a:ext cx="675974" cy="369332"/>
          </a:xfrm>
          <a:prstGeom prst="rect">
            <a:avLst/>
          </a:prstGeom>
          <a:noFill/>
        </p:spPr>
        <p:txBody>
          <a:bodyPr wrap="none" rtlCol="0">
            <a:spAutoFit/>
          </a:bodyPr>
          <a:lstStyle/>
          <a:p>
            <a:r>
              <a:rPr lang="en-US" dirty="0" smtClean="0"/>
              <a:t>SNP1</a:t>
            </a:r>
            <a:endParaRPr lang="en-US" dirty="0"/>
          </a:p>
        </p:txBody>
      </p:sp>
      <p:sp>
        <p:nvSpPr>
          <p:cNvPr id="10" name="TextBox 9"/>
          <p:cNvSpPr txBox="1"/>
          <p:nvPr/>
        </p:nvSpPr>
        <p:spPr>
          <a:xfrm rot="16200000">
            <a:off x="4448254" y="4607697"/>
            <a:ext cx="675974" cy="369332"/>
          </a:xfrm>
          <a:prstGeom prst="rect">
            <a:avLst/>
          </a:prstGeom>
          <a:noFill/>
        </p:spPr>
        <p:txBody>
          <a:bodyPr wrap="none" rtlCol="0">
            <a:spAutoFit/>
          </a:bodyPr>
          <a:lstStyle/>
          <a:p>
            <a:r>
              <a:rPr lang="en-US" dirty="0" smtClean="0"/>
              <a:t>SNP2</a:t>
            </a:r>
            <a:endParaRPr lang="en-US" dirty="0"/>
          </a:p>
        </p:txBody>
      </p:sp>
      <p:sp>
        <p:nvSpPr>
          <p:cNvPr id="11" name="TextBox 10"/>
          <p:cNvSpPr txBox="1"/>
          <p:nvPr/>
        </p:nvSpPr>
        <p:spPr>
          <a:xfrm rot="16200000">
            <a:off x="5348995" y="4607696"/>
            <a:ext cx="675974" cy="369332"/>
          </a:xfrm>
          <a:prstGeom prst="rect">
            <a:avLst/>
          </a:prstGeom>
          <a:noFill/>
        </p:spPr>
        <p:txBody>
          <a:bodyPr wrap="none" rtlCol="0">
            <a:spAutoFit/>
          </a:bodyPr>
          <a:lstStyle/>
          <a:p>
            <a:r>
              <a:rPr lang="en-US" dirty="0" smtClean="0"/>
              <a:t>SNP3</a:t>
            </a:r>
            <a:endParaRPr lang="en-US" dirty="0"/>
          </a:p>
        </p:txBody>
      </p:sp>
      <p:sp>
        <p:nvSpPr>
          <p:cNvPr id="12" name="TextBox 11"/>
          <p:cNvSpPr txBox="1"/>
          <p:nvPr/>
        </p:nvSpPr>
        <p:spPr>
          <a:xfrm rot="16200000">
            <a:off x="6220204" y="4607695"/>
            <a:ext cx="675974" cy="369332"/>
          </a:xfrm>
          <a:prstGeom prst="rect">
            <a:avLst/>
          </a:prstGeom>
          <a:noFill/>
        </p:spPr>
        <p:txBody>
          <a:bodyPr wrap="none" rtlCol="0">
            <a:spAutoFit/>
          </a:bodyPr>
          <a:lstStyle/>
          <a:p>
            <a:r>
              <a:rPr lang="en-US" dirty="0" smtClean="0"/>
              <a:t>SNP4</a:t>
            </a:r>
            <a:endParaRPr lang="en-US" dirty="0"/>
          </a:p>
        </p:txBody>
      </p:sp>
      <p:sp>
        <p:nvSpPr>
          <p:cNvPr id="13" name="TextBox 12"/>
          <p:cNvSpPr txBox="1"/>
          <p:nvPr/>
        </p:nvSpPr>
        <p:spPr>
          <a:xfrm rot="16200000">
            <a:off x="7268608" y="4607694"/>
            <a:ext cx="675974" cy="369332"/>
          </a:xfrm>
          <a:prstGeom prst="rect">
            <a:avLst/>
          </a:prstGeom>
          <a:noFill/>
        </p:spPr>
        <p:txBody>
          <a:bodyPr wrap="none" rtlCol="0">
            <a:spAutoFit/>
          </a:bodyPr>
          <a:lstStyle/>
          <a:p>
            <a:r>
              <a:rPr lang="en-US" dirty="0" smtClean="0"/>
              <a:t>SNP5</a:t>
            </a:r>
            <a:endParaRPr lang="en-US" dirty="0"/>
          </a:p>
        </p:txBody>
      </p:sp>
      <p:sp>
        <p:nvSpPr>
          <p:cNvPr id="14" name="TextBox 13"/>
          <p:cNvSpPr txBox="1"/>
          <p:nvPr/>
        </p:nvSpPr>
        <p:spPr>
          <a:xfrm>
            <a:off x="4114467" y="3012723"/>
            <a:ext cx="396225" cy="369332"/>
          </a:xfrm>
          <a:prstGeom prst="rect">
            <a:avLst/>
          </a:prstGeom>
          <a:noFill/>
        </p:spPr>
        <p:txBody>
          <a:bodyPr wrap="none" rtlCol="0">
            <a:spAutoFit/>
          </a:bodyPr>
          <a:lstStyle/>
          <a:p>
            <a:r>
              <a:rPr lang="en-US" dirty="0" smtClean="0"/>
              <a:t>A</a:t>
            </a:r>
            <a:r>
              <a:rPr lang="en-US" baseline="-25000" dirty="0" smtClean="0"/>
              <a:t>1</a:t>
            </a:r>
            <a:endParaRPr lang="en-US" baseline="-25000" dirty="0"/>
          </a:p>
        </p:txBody>
      </p:sp>
      <p:sp>
        <p:nvSpPr>
          <p:cNvPr id="15" name="TextBox 14"/>
          <p:cNvSpPr txBox="1"/>
          <p:nvPr/>
        </p:nvSpPr>
        <p:spPr>
          <a:xfrm>
            <a:off x="4070169" y="3869283"/>
            <a:ext cx="396225" cy="369332"/>
          </a:xfrm>
          <a:prstGeom prst="rect">
            <a:avLst/>
          </a:prstGeom>
          <a:noFill/>
        </p:spPr>
        <p:txBody>
          <a:bodyPr wrap="none" rtlCol="0">
            <a:spAutoFit/>
          </a:bodyPr>
          <a:lstStyle/>
          <a:p>
            <a:r>
              <a:rPr lang="en-US" dirty="0" smtClean="0"/>
              <a:t>A</a:t>
            </a:r>
            <a:r>
              <a:rPr lang="en-US" baseline="-25000" dirty="0" smtClean="0"/>
              <a:t>2</a:t>
            </a:r>
            <a:endParaRPr lang="en-US" baseline="-25000" dirty="0"/>
          </a:p>
        </p:txBody>
      </p:sp>
      <p:sp>
        <p:nvSpPr>
          <p:cNvPr id="16" name="Content Placeholder 2"/>
          <p:cNvSpPr txBox="1">
            <a:spLocks/>
          </p:cNvSpPr>
          <p:nvPr/>
        </p:nvSpPr>
        <p:spPr>
          <a:xfrm>
            <a:off x="4584522" y="1565320"/>
            <a:ext cx="2731577" cy="79759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Corresponding graphical model</a:t>
            </a:r>
            <a:endParaRPr lang="en-US" dirty="0"/>
          </a:p>
        </p:txBody>
      </p:sp>
      <p:sp>
        <p:nvSpPr>
          <p:cNvPr id="17" name="TextBox 16"/>
          <p:cNvSpPr txBox="1"/>
          <p:nvPr/>
        </p:nvSpPr>
        <p:spPr>
          <a:xfrm>
            <a:off x="7090856" y="2791197"/>
            <a:ext cx="665379" cy="369332"/>
          </a:xfrm>
          <a:prstGeom prst="rect">
            <a:avLst/>
          </a:prstGeom>
          <a:noFill/>
        </p:spPr>
        <p:txBody>
          <a:bodyPr wrap="none" rtlCol="0">
            <a:spAutoFit/>
          </a:bodyPr>
          <a:lstStyle/>
          <a:p>
            <a:r>
              <a:rPr lang="en-US" dirty="0" smtClean="0"/>
              <a:t>A</a:t>
            </a:r>
            <a:r>
              <a:rPr lang="en-US" baseline="-25000" dirty="0" smtClean="0"/>
              <a:t>1</a:t>
            </a:r>
            <a:r>
              <a:rPr lang="en-US" dirty="0" smtClean="0"/>
              <a:t>,A</a:t>
            </a:r>
            <a:r>
              <a:rPr lang="en-US" baseline="-25000" dirty="0" smtClean="0"/>
              <a:t>2</a:t>
            </a:r>
            <a:endParaRPr lang="en-US" baseline="-25000" dirty="0"/>
          </a:p>
        </p:txBody>
      </p:sp>
      <p:sp>
        <p:nvSpPr>
          <p:cNvPr id="18" name="TextBox 17"/>
          <p:cNvSpPr txBox="1"/>
          <p:nvPr/>
        </p:nvSpPr>
        <p:spPr>
          <a:xfrm>
            <a:off x="6742857" y="3692060"/>
            <a:ext cx="396225" cy="369332"/>
          </a:xfrm>
          <a:prstGeom prst="rect">
            <a:avLst/>
          </a:prstGeom>
          <a:noFill/>
        </p:spPr>
        <p:txBody>
          <a:bodyPr wrap="none" rtlCol="0">
            <a:spAutoFit/>
          </a:bodyPr>
          <a:lstStyle/>
          <a:p>
            <a:r>
              <a:rPr lang="en-US" dirty="0" smtClean="0"/>
              <a:t>A</a:t>
            </a:r>
            <a:r>
              <a:rPr lang="en-US" baseline="-25000" dirty="0" smtClean="0"/>
              <a:t>2</a:t>
            </a:r>
            <a:endParaRPr lang="en-US" baseline="-25000" dirty="0"/>
          </a:p>
        </p:txBody>
      </p:sp>
      <p:sp>
        <p:nvSpPr>
          <p:cNvPr id="19" name="TextBox 18"/>
          <p:cNvSpPr txBox="1"/>
          <p:nvPr/>
        </p:nvSpPr>
        <p:spPr>
          <a:xfrm>
            <a:off x="6742857" y="3197389"/>
            <a:ext cx="396225" cy="369332"/>
          </a:xfrm>
          <a:prstGeom prst="rect">
            <a:avLst/>
          </a:prstGeom>
          <a:noFill/>
        </p:spPr>
        <p:txBody>
          <a:bodyPr wrap="none" rtlCol="0">
            <a:spAutoFit/>
          </a:bodyPr>
          <a:lstStyle/>
          <a:p>
            <a:r>
              <a:rPr lang="en-US" dirty="0" smtClean="0"/>
              <a:t>A</a:t>
            </a:r>
            <a:r>
              <a:rPr lang="en-US" baseline="-25000" dirty="0" smtClean="0"/>
              <a:t>2</a:t>
            </a:r>
            <a:endParaRPr lang="en-US" baseline="-25000" dirty="0"/>
          </a:p>
        </p:txBody>
      </p:sp>
    </p:spTree>
    <p:extLst>
      <p:ext uri="{BB962C8B-B14F-4D97-AF65-F5344CB8AC3E}">
        <p14:creationId xmlns:p14="http://schemas.microsoft.com/office/powerpoint/2010/main" val="993276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22"/>
            <a:ext cx="8229600" cy="1143000"/>
          </a:xfrm>
        </p:spPr>
        <p:txBody>
          <a:bodyPr/>
          <a:lstStyle/>
          <a:p>
            <a:r>
              <a:rPr lang="en-US" dirty="0" smtClean="0"/>
              <a:t>Beagle Applied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Use PLINK to format data for Beagle</a:t>
            </a:r>
          </a:p>
          <a:p>
            <a:endParaRPr lang="en-US" dirty="0"/>
          </a:p>
          <a:p>
            <a:r>
              <a:rPr lang="en-US" dirty="0" smtClean="0"/>
              <a:t>Apply beagle to each chromosome separately to generate graphs and phased genotypes</a:t>
            </a:r>
          </a:p>
          <a:p>
            <a:pPr lvl="1"/>
            <a:r>
              <a:rPr lang="en-US" dirty="0" smtClean="0"/>
              <a:t>Java –jar </a:t>
            </a:r>
            <a:r>
              <a:rPr lang="en-US" dirty="0" err="1" smtClean="0"/>
              <a:t>beagle.jar</a:t>
            </a:r>
            <a:r>
              <a:rPr lang="en-US" dirty="0" smtClean="0"/>
              <a:t> </a:t>
            </a:r>
            <a:r>
              <a:rPr lang="en-US" dirty="0" err="1" smtClean="0"/>
              <a:t>unphased</a:t>
            </a:r>
            <a:r>
              <a:rPr lang="en-US" dirty="0" smtClean="0"/>
              <a:t>= phased=(optiona</a:t>
            </a:r>
            <a:r>
              <a:rPr lang="en-US" dirty="0"/>
              <a:t>l</a:t>
            </a:r>
            <a:r>
              <a:rPr lang="en-US" dirty="0" smtClean="0"/>
              <a:t>) markers= missing= out=</a:t>
            </a:r>
          </a:p>
          <a:p>
            <a:pPr lvl="1"/>
            <a:r>
              <a:rPr lang="en-US" dirty="0"/>
              <a:t>U</a:t>
            </a:r>
            <a:r>
              <a:rPr lang="en-US" dirty="0" smtClean="0"/>
              <a:t>tility provided to convert phased genotypes to VCF format</a:t>
            </a:r>
          </a:p>
          <a:p>
            <a:endParaRPr lang="en-US" dirty="0" smtClean="0"/>
          </a:p>
          <a:p>
            <a:r>
              <a:rPr lang="en-US" dirty="0" smtClean="0"/>
              <a:t>Separate utility files available via older Beagle website: </a:t>
            </a:r>
            <a:r>
              <a:rPr lang="en-US" dirty="0" smtClean="0">
                <a:hlinkClick r:id="rId2"/>
              </a:rPr>
              <a:t>https://faculty.washington.edu/browning/beagle/b3.html</a:t>
            </a:r>
            <a:r>
              <a:rPr lang="en-US" dirty="0"/>
              <a:t> </a:t>
            </a:r>
            <a:endParaRPr lang="en-US" dirty="0" smtClean="0"/>
          </a:p>
          <a:p>
            <a:endParaRPr lang="en-US" dirty="0" smtClean="0"/>
          </a:p>
          <a:p>
            <a:r>
              <a:rPr lang="en-US" dirty="0" smtClean="0"/>
              <a:t>Use to extract haplotype sequences and to generate </a:t>
            </a:r>
            <a:r>
              <a:rPr lang="en-US" dirty="0" err="1" smtClean="0"/>
              <a:t>diallelic</a:t>
            </a:r>
            <a:r>
              <a:rPr lang="en-US" dirty="0" smtClean="0"/>
              <a:t> haplotype “</a:t>
            </a:r>
            <a:r>
              <a:rPr lang="en-US" dirty="0" err="1" smtClean="0"/>
              <a:t>pseudomarkers</a:t>
            </a:r>
            <a:r>
              <a:rPr lang="en-US" dirty="0" smtClean="0"/>
              <a:t>” that represent individuals with a particular haplotype versus those that don’t have it</a:t>
            </a:r>
            <a:endParaRPr lang="en-US" dirty="0"/>
          </a:p>
          <a:p>
            <a:endParaRPr lang="en-US" dirty="0" smtClean="0"/>
          </a:p>
          <a:p>
            <a:endParaRPr lang="en-US" dirty="0"/>
          </a:p>
        </p:txBody>
      </p:sp>
    </p:spTree>
    <p:extLst>
      <p:ext uri="{BB962C8B-B14F-4D97-AF65-F5344CB8AC3E}">
        <p14:creationId xmlns:p14="http://schemas.microsoft.com/office/powerpoint/2010/main" val="20849647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Association Testing with Haplotypes</a:t>
            </a:r>
            <a:endParaRPr lang="en-US" dirty="0"/>
          </a:p>
        </p:txBody>
      </p:sp>
      <p:sp>
        <p:nvSpPr>
          <p:cNvPr id="3" name="Content Placeholder 2"/>
          <p:cNvSpPr>
            <a:spLocks noGrp="1"/>
          </p:cNvSpPr>
          <p:nvPr>
            <p:ph idx="1"/>
          </p:nvPr>
        </p:nvSpPr>
        <p:spPr>
          <a:xfrm>
            <a:off x="457200" y="1600200"/>
            <a:ext cx="8229600" cy="2168011"/>
          </a:xfrm>
        </p:spPr>
        <p:txBody>
          <a:bodyPr>
            <a:normAutofit fontScale="92500" lnSpcReduction="20000"/>
          </a:bodyPr>
          <a:lstStyle/>
          <a:p>
            <a:r>
              <a:rPr lang="en-US" dirty="0" smtClean="0"/>
              <a:t>If encoded as di-allelic markers (one </a:t>
            </a:r>
            <a:r>
              <a:rPr lang="en-US" dirty="0" err="1" smtClean="0"/>
              <a:t>vs</a:t>
            </a:r>
            <a:r>
              <a:rPr lang="en-US" dirty="0" smtClean="0"/>
              <a:t> rest) can apply standard association methods</a:t>
            </a:r>
          </a:p>
          <a:p>
            <a:endParaRPr lang="en-US" dirty="0"/>
          </a:p>
          <a:p>
            <a:r>
              <a:rPr lang="en-US" dirty="0" smtClean="0"/>
              <a:t>Omnibus testing</a:t>
            </a:r>
          </a:p>
          <a:p>
            <a:pPr lvl="1"/>
            <a:r>
              <a:rPr lang="en-US" dirty="0" smtClean="0"/>
              <a:t>Include all possible haplotypes at once</a:t>
            </a:r>
            <a:endParaRPr lang="en-US" dirty="0"/>
          </a:p>
        </p:txBody>
      </p:sp>
      <p:sp>
        <p:nvSpPr>
          <p:cNvPr id="4" name="TextBox 3"/>
          <p:cNvSpPr txBox="1"/>
          <p:nvPr/>
        </p:nvSpPr>
        <p:spPr>
          <a:xfrm>
            <a:off x="462180" y="3768211"/>
            <a:ext cx="3489495" cy="3139321"/>
          </a:xfrm>
          <a:prstGeom prst="rect">
            <a:avLst/>
          </a:prstGeom>
          <a:noFill/>
        </p:spPr>
        <p:txBody>
          <a:bodyPr wrap="none" rtlCol="0">
            <a:spAutoFit/>
          </a:bodyPr>
          <a:lstStyle/>
          <a:p>
            <a:r>
              <a:rPr lang="en-US" dirty="0" smtClean="0"/>
              <a:t>Omnibus:</a:t>
            </a:r>
          </a:p>
          <a:p>
            <a:r>
              <a:rPr lang="en-US" dirty="0"/>
              <a:t>	</a:t>
            </a:r>
            <a:r>
              <a:rPr lang="en-US" dirty="0" smtClean="0"/>
              <a:t>y=β</a:t>
            </a:r>
            <a:r>
              <a:rPr lang="en-US" baseline="-25000" dirty="0" smtClean="0"/>
              <a:t>0</a:t>
            </a:r>
            <a:r>
              <a:rPr lang="en-US" dirty="0" smtClean="0"/>
              <a:t>+β</a:t>
            </a:r>
            <a:r>
              <a:rPr lang="en-US" baseline="-25000" dirty="0" smtClean="0"/>
              <a:t>1</a:t>
            </a:r>
            <a:r>
              <a:rPr lang="en-US" dirty="0" smtClean="0">
                <a:solidFill>
                  <a:schemeClr val="accent6"/>
                </a:solidFill>
              </a:rPr>
              <a:t>H</a:t>
            </a:r>
            <a:r>
              <a:rPr lang="en-US" baseline="-25000" dirty="0" smtClean="0">
                <a:solidFill>
                  <a:schemeClr val="accent6"/>
                </a:solidFill>
              </a:rPr>
              <a:t>1</a:t>
            </a:r>
            <a:r>
              <a:rPr lang="en-US" dirty="0" smtClean="0"/>
              <a:t>+β</a:t>
            </a:r>
            <a:r>
              <a:rPr lang="en-US" baseline="-25000" dirty="0" smtClean="0"/>
              <a:t>2</a:t>
            </a:r>
            <a:r>
              <a:rPr lang="en-US" dirty="0" smtClean="0">
                <a:solidFill>
                  <a:schemeClr val="accent5"/>
                </a:solidFill>
              </a:rPr>
              <a:t>H</a:t>
            </a:r>
            <a:r>
              <a:rPr lang="en-US" baseline="-25000" dirty="0" smtClean="0">
                <a:solidFill>
                  <a:schemeClr val="accent5"/>
                </a:solidFill>
              </a:rPr>
              <a:t>2</a:t>
            </a:r>
            <a:r>
              <a:rPr lang="en-US" dirty="0" smtClean="0"/>
              <a:t>+β</a:t>
            </a:r>
            <a:r>
              <a:rPr lang="en-US" baseline="-25000" dirty="0" smtClean="0"/>
              <a:t>3</a:t>
            </a:r>
            <a:r>
              <a:rPr lang="en-US" dirty="0" smtClean="0">
                <a:solidFill>
                  <a:schemeClr val="accent4"/>
                </a:solidFill>
              </a:rPr>
              <a:t>H</a:t>
            </a:r>
            <a:r>
              <a:rPr lang="en-US" baseline="-25000" dirty="0" smtClean="0">
                <a:solidFill>
                  <a:schemeClr val="accent4"/>
                </a:solidFill>
              </a:rPr>
              <a:t>3</a:t>
            </a:r>
            <a:r>
              <a:rPr lang="en-US" dirty="0" smtClean="0"/>
              <a:t>+β</a:t>
            </a:r>
            <a:r>
              <a:rPr lang="en-US" baseline="-25000" dirty="0" smtClean="0"/>
              <a:t>4</a:t>
            </a:r>
            <a:r>
              <a:rPr lang="en-US" dirty="0" smtClean="0">
                <a:solidFill>
                  <a:schemeClr val="accent2"/>
                </a:solidFill>
              </a:rPr>
              <a:t>H</a:t>
            </a:r>
            <a:r>
              <a:rPr lang="en-US" baseline="-25000" dirty="0" smtClean="0">
                <a:solidFill>
                  <a:schemeClr val="accent2"/>
                </a:solidFill>
              </a:rPr>
              <a:t>4</a:t>
            </a:r>
            <a:r>
              <a:rPr lang="en-US" dirty="0" smtClean="0"/>
              <a:t>+e</a:t>
            </a:r>
            <a:endParaRPr lang="en-US" i="1" dirty="0" smtClean="0"/>
          </a:p>
          <a:p>
            <a:endParaRPr lang="en-US" dirty="0"/>
          </a:p>
          <a:p>
            <a:r>
              <a:rPr lang="en-US" dirty="0" smtClean="0"/>
              <a:t>1 versus Rest:</a:t>
            </a:r>
          </a:p>
          <a:p>
            <a:r>
              <a:rPr lang="en-US" dirty="0"/>
              <a:t>	</a:t>
            </a:r>
            <a:r>
              <a:rPr lang="en-US" dirty="0" smtClean="0"/>
              <a:t>y=β</a:t>
            </a:r>
            <a:r>
              <a:rPr lang="en-US" baseline="-25000" dirty="0" smtClean="0"/>
              <a:t>0</a:t>
            </a:r>
            <a:r>
              <a:rPr lang="en-US" dirty="0" smtClean="0"/>
              <a:t>+β</a:t>
            </a:r>
            <a:r>
              <a:rPr lang="en-US" baseline="-25000" dirty="0" smtClean="0"/>
              <a:t>1</a:t>
            </a:r>
            <a:r>
              <a:rPr lang="en-US" dirty="0" smtClean="0">
                <a:solidFill>
                  <a:schemeClr val="accent6"/>
                </a:solidFill>
              </a:rPr>
              <a:t>H</a:t>
            </a:r>
            <a:r>
              <a:rPr lang="en-US" baseline="-25000" dirty="0" smtClean="0">
                <a:solidFill>
                  <a:schemeClr val="accent6"/>
                </a:solidFill>
              </a:rPr>
              <a:t>1</a:t>
            </a:r>
            <a:r>
              <a:rPr lang="en-US" dirty="0" smtClean="0"/>
              <a:t>+e</a:t>
            </a:r>
          </a:p>
          <a:p>
            <a:r>
              <a:rPr lang="en-US" dirty="0" smtClean="0"/>
              <a:t>	y=β</a:t>
            </a:r>
            <a:r>
              <a:rPr lang="en-US" baseline="-25000" dirty="0" smtClean="0"/>
              <a:t>0</a:t>
            </a:r>
            <a:r>
              <a:rPr lang="en-US" dirty="0" smtClean="0"/>
              <a:t>+β</a:t>
            </a:r>
            <a:r>
              <a:rPr lang="en-US" baseline="-25000" dirty="0" smtClean="0"/>
              <a:t>1</a:t>
            </a:r>
            <a:r>
              <a:rPr lang="en-US" dirty="0" smtClean="0">
                <a:solidFill>
                  <a:schemeClr val="accent5"/>
                </a:solidFill>
              </a:rPr>
              <a:t>H</a:t>
            </a:r>
            <a:r>
              <a:rPr lang="en-US" baseline="-25000" dirty="0" smtClean="0">
                <a:solidFill>
                  <a:schemeClr val="accent5"/>
                </a:solidFill>
              </a:rPr>
              <a:t>2</a:t>
            </a:r>
            <a:r>
              <a:rPr lang="en-US" dirty="0" smtClean="0"/>
              <a:t>+e</a:t>
            </a:r>
          </a:p>
          <a:p>
            <a:r>
              <a:rPr lang="en-US" dirty="0" smtClean="0"/>
              <a:t>	y=β</a:t>
            </a:r>
            <a:r>
              <a:rPr lang="en-US" baseline="-25000" dirty="0" smtClean="0"/>
              <a:t>0</a:t>
            </a:r>
            <a:r>
              <a:rPr lang="en-US" dirty="0" smtClean="0"/>
              <a:t>+β</a:t>
            </a:r>
            <a:r>
              <a:rPr lang="en-US" baseline="-25000" dirty="0" smtClean="0"/>
              <a:t>1</a:t>
            </a:r>
            <a:r>
              <a:rPr lang="en-US" dirty="0" smtClean="0">
                <a:solidFill>
                  <a:schemeClr val="accent4"/>
                </a:solidFill>
              </a:rPr>
              <a:t>H</a:t>
            </a:r>
            <a:r>
              <a:rPr lang="en-US" baseline="-25000" dirty="0" smtClean="0">
                <a:solidFill>
                  <a:schemeClr val="accent4"/>
                </a:solidFill>
              </a:rPr>
              <a:t>3</a:t>
            </a:r>
            <a:r>
              <a:rPr lang="en-US" dirty="0" smtClean="0"/>
              <a:t>+e</a:t>
            </a:r>
          </a:p>
          <a:p>
            <a:r>
              <a:rPr lang="en-US" dirty="0" smtClean="0"/>
              <a:t>	y=β</a:t>
            </a:r>
            <a:r>
              <a:rPr lang="en-US" baseline="-25000" dirty="0" smtClean="0"/>
              <a:t>0</a:t>
            </a:r>
            <a:r>
              <a:rPr lang="en-US" dirty="0" smtClean="0"/>
              <a:t>+β</a:t>
            </a:r>
            <a:r>
              <a:rPr lang="en-US" baseline="-25000" dirty="0" smtClean="0"/>
              <a:t>1</a:t>
            </a:r>
            <a:r>
              <a:rPr lang="en-US" dirty="0" smtClean="0">
                <a:solidFill>
                  <a:schemeClr val="accent2"/>
                </a:solidFill>
              </a:rPr>
              <a:t>H</a:t>
            </a:r>
            <a:r>
              <a:rPr lang="en-US" baseline="-25000" dirty="0" smtClean="0">
                <a:solidFill>
                  <a:schemeClr val="accent2"/>
                </a:solidFill>
              </a:rPr>
              <a:t>4</a:t>
            </a:r>
            <a:r>
              <a:rPr lang="en-US" dirty="0" smtClean="0"/>
              <a:t>+e</a:t>
            </a:r>
          </a:p>
          <a:p>
            <a:r>
              <a:rPr lang="en-US" dirty="0"/>
              <a:t> </a:t>
            </a:r>
            <a:r>
              <a:rPr lang="en-US" dirty="0" smtClean="0"/>
              <a:t>        </a:t>
            </a:r>
            <a:endParaRPr lang="en-US" i="1" dirty="0" smtClean="0"/>
          </a:p>
          <a:p>
            <a:endParaRPr lang="en-US" dirty="0" smtClean="0"/>
          </a:p>
          <a:p>
            <a:endParaRPr lang="en-US" dirty="0" smtClean="0"/>
          </a:p>
        </p:txBody>
      </p:sp>
      <p:sp>
        <p:nvSpPr>
          <p:cNvPr id="5" name="Rectangle 4"/>
          <p:cNvSpPr/>
          <p:nvPr/>
        </p:nvSpPr>
        <p:spPr>
          <a:xfrm>
            <a:off x="3192314" y="4969772"/>
            <a:ext cx="5189939" cy="3288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T/C		A/G		A/G		A/G		A/G		A/G</a:t>
            </a:r>
            <a:endParaRPr lang="en-US" dirty="0"/>
          </a:p>
        </p:txBody>
      </p:sp>
      <p:sp>
        <p:nvSpPr>
          <p:cNvPr id="6" name="TextBox 5"/>
          <p:cNvSpPr txBox="1"/>
          <p:nvPr/>
        </p:nvSpPr>
        <p:spPr>
          <a:xfrm>
            <a:off x="3146955" y="4629669"/>
            <a:ext cx="4857896" cy="369332"/>
          </a:xfrm>
          <a:prstGeom prst="rect">
            <a:avLst/>
          </a:prstGeom>
          <a:noFill/>
        </p:spPr>
        <p:txBody>
          <a:bodyPr wrap="none" rtlCol="0">
            <a:spAutoFit/>
          </a:bodyPr>
          <a:lstStyle/>
          <a:p>
            <a:r>
              <a:rPr lang="en-US" dirty="0" smtClean="0"/>
              <a:t>6 SNP Haplotype w/ 4 common SNP combinations </a:t>
            </a:r>
            <a:endParaRPr lang="en-US" dirty="0"/>
          </a:p>
        </p:txBody>
      </p:sp>
      <p:sp>
        <p:nvSpPr>
          <p:cNvPr id="7" name="Rectangle 6"/>
          <p:cNvSpPr/>
          <p:nvPr/>
        </p:nvSpPr>
        <p:spPr>
          <a:xfrm>
            <a:off x="3197295" y="5405672"/>
            <a:ext cx="5184958" cy="3288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T		A		G		G		G		A</a:t>
            </a:r>
            <a:endParaRPr lang="en-US" dirty="0"/>
          </a:p>
        </p:txBody>
      </p:sp>
      <p:sp>
        <p:nvSpPr>
          <p:cNvPr id="8" name="Rectangle 7"/>
          <p:cNvSpPr/>
          <p:nvPr/>
        </p:nvSpPr>
        <p:spPr>
          <a:xfrm>
            <a:off x="3197295" y="5750852"/>
            <a:ext cx="5184958" cy="3288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C		A		G		G		G		A</a:t>
            </a:r>
            <a:endParaRPr lang="en-US" dirty="0"/>
          </a:p>
        </p:txBody>
      </p:sp>
      <p:sp>
        <p:nvSpPr>
          <p:cNvPr id="9" name="Rectangle 8"/>
          <p:cNvSpPr/>
          <p:nvPr/>
        </p:nvSpPr>
        <p:spPr>
          <a:xfrm>
            <a:off x="3197295" y="6096032"/>
            <a:ext cx="5184958" cy="32886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C		A		G		A		A		G</a:t>
            </a:r>
            <a:endParaRPr lang="en-US" dirty="0"/>
          </a:p>
        </p:txBody>
      </p:sp>
      <p:sp>
        <p:nvSpPr>
          <p:cNvPr id="10" name="Rectangle 9"/>
          <p:cNvSpPr/>
          <p:nvPr/>
        </p:nvSpPr>
        <p:spPr>
          <a:xfrm>
            <a:off x="3197295" y="6441212"/>
            <a:ext cx="5184958" cy="32886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		G		A		A		A		G</a:t>
            </a:r>
            <a:endParaRPr lang="en-US" dirty="0"/>
          </a:p>
        </p:txBody>
      </p:sp>
      <p:sp>
        <p:nvSpPr>
          <p:cNvPr id="11" name="TextBox 10"/>
          <p:cNvSpPr txBox="1"/>
          <p:nvPr/>
        </p:nvSpPr>
        <p:spPr>
          <a:xfrm>
            <a:off x="8382251" y="6452552"/>
            <a:ext cx="761747" cy="369332"/>
          </a:xfrm>
          <a:prstGeom prst="rect">
            <a:avLst/>
          </a:prstGeom>
          <a:noFill/>
        </p:spPr>
        <p:txBody>
          <a:bodyPr wrap="none" rtlCol="0">
            <a:spAutoFit/>
          </a:bodyPr>
          <a:lstStyle/>
          <a:p>
            <a:r>
              <a:rPr lang="en-US" dirty="0" smtClean="0"/>
              <a:t>56.9%</a:t>
            </a:r>
            <a:endParaRPr lang="en-US" dirty="0"/>
          </a:p>
        </p:txBody>
      </p:sp>
      <p:sp>
        <p:nvSpPr>
          <p:cNvPr id="12" name="TextBox 11"/>
          <p:cNvSpPr txBox="1"/>
          <p:nvPr/>
        </p:nvSpPr>
        <p:spPr>
          <a:xfrm>
            <a:off x="8382251" y="5378017"/>
            <a:ext cx="761747" cy="369332"/>
          </a:xfrm>
          <a:prstGeom prst="rect">
            <a:avLst/>
          </a:prstGeom>
          <a:noFill/>
        </p:spPr>
        <p:txBody>
          <a:bodyPr wrap="none" rtlCol="0">
            <a:spAutoFit/>
          </a:bodyPr>
          <a:lstStyle/>
          <a:p>
            <a:r>
              <a:rPr lang="en-US" dirty="0" smtClean="0"/>
              <a:t>36.4%</a:t>
            </a:r>
            <a:endParaRPr lang="en-US" dirty="0"/>
          </a:p>
        </p:txBody>
      </p:sp>
      <p:sp>
        <p:nvSpPr>
          <p:cNvPr id="13" name="TextBox 12"/>
          <p:cNvSpPr txBox="1"/>
          <p:nvPr/>
        </p:nvSpPr>
        <p:spPr>
          <a:xfrm>
            <a:off x="8382253" y="5718224"/>
            <a:ext cx="761747" cy="369332"/>
          </a:xfrm>
          <a:prstGeom prst="rect">
            <a:avLst/>
          </a:prstGeom>
          <a:noFill/>
        </p:spPr>
        <p:txBody>
          <a:bodyPr wrap="none" rtlCol="0">
            <a:spAutoFit/>
          </a:bodyPr>
          <a:lstStyle/>
          <a:p>
            <a:r>
              <a:rPr lang="en-US" dirty="0" smtClean="0"/>
              <a:t>2.27%</a:t>
            </a:r>
            <a:endParaRPr lang="en-US" dirty="0"/>
          </a:p>
        </p:txBody>
      </p:sp>
      <p:sp>
        <p:nvSpPr>
          <p:cNvPr id="14" name="TextBox 13"/>
          <p:cNvSpPr txBox="1"/>
          <p:nvPr/>
        </p:nvSpPr>
        <p:spPr>
          <a:xfrm>
            <a:off x="8382251" y="6081111"/>
            <a:ext cx="761747" cy="369332"/>
          </a:xfrm>
          <a:prstGeom prst="rect">
            <a:avLst/>
          </a:prstGeom>
          <a:noFill/>
        </p:spPr>
        <p:txBody>
          <a:bodyPr wrap="none" rtlCol="0">
            <a:spAutoFit/>
          </a:bodyPr>
          <a:lstStyle/>
          <a:p>
            <a:r>
              <a:rPr lang="en-US" dirty="0" smtClean="0"/>
              <a:t>1.57%</a:t>
            </a:r>
            <a:endParaRPr lang="en-US" dirty="0"/>
          </a:p>
        </p:txBody>
      </p:sp>
    </p:spTree>
    <p:extLst>
      <p:ext uri="{BB962C8B-B14F-4D97-AF65-F5344CB8AC3E}">
        <p14:creationId xmlns:p14="http://schemas.microsoft.com/office/powerpoint/2010/main" val="9906550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142"/>
            <a:ext cx="8229600" cy="1143000"/>
          </a:xfrm>
        </p:spPr>
        <p:txBody>
          <a:bodyPr/>
          <a:lstStyle/>
          <a:p>
            <a:r>
              <a:rPr lang="en-US" dirty="0" smtClean="0"/>
              <a:t>Haplotype Association Analysis</a:t>
            </a:r>
            <a:endParaRPr lang="en-US" dirty="0"/>
          </a:p>
        </p:txBody>
      </p:sp>
      <p:pic>
        <p:nvPicPr>
          <p:cNvPr id="4" name="Picture 3"/>
          <p:cNvPicPr>
            <a:picLocks noChangeAspect="1"/>
          </p:cNvPicPr>
          <p:nvPr/>
        </p:nvPicPr>
        <p:blipFill>
          <a:blip r:embed="rId2"/>
          <a:stretch>
            <a:fillRect/>
          </a:stretch>
        </p:blipFill>
        <p:spPr>
          <a:xfrm>
            <a:off x="61952" y="1709961"/>
            <a:ext cx="8998773" cy="5148039"/>
          </a:xfrm>
          <a:prstGeom prst="rect">
            <a:avLst/>
          </a:prstGeom>
        </p:spPr>
      </p:pic>
      <p:sp>
        <p:nvSpPr>
          <p:cNvPr id="6" name="TextBox 5"/>
          <p:cNvSpPr txBox="1"/>
          <p:nvPr/>
        </p:nvSpPr>
        <p:spPr>
          <a:xfrm>
            <a:off x="278789" y="1192695"/>
            <a:ext cx="8472091" cy="646331"/>
          </a:xfrm>
          <a:prstGeom prst="rect">
            <a:avLst/>
          </a:prstGeom>
          <a:noFill/>
        </p:spPr>
        <p:txBody>
          <a:bodyPr wrap="none" rtlCol="0">
            <a:spAutoFit/>
          </a:bodyPr>
          <a:lstStyle/>
          <a:p>
            <a:r>
              <a:rPr lang="en-US" dirty="0" smtClean="0"/>
              <a:t>If you have some idea of the haplotype structure and where different groups might have</a:t>
            </a:r>
            <a:br>
              <a:rPr lang="en-US" dirty="0" smtClean="0"/>
            </a:br>
            <a:r>
              <a:rPr lang="en-US" dirty="0" smtClean="0"/>
              <a:t>diverged, you can test various hypotheses (e.g. group samples by branch in </a:t>
            </a:r>
            <a:r>
              <a:rPr lang="en-US" dirty="0" err="1" smtClean="0"/>
              <a:t>cladogram</a:t>
            </a:r>
            <a:r>
              <a:rPr lang="en-US" dirty="0" smtClean="0"/>
              <a:t>)</a:t>
            </a:r>
            <a:endParaRPr lang="en-US" dirty="0"/>
          </a:p>
        </p:txBody>
      </p:sp>
    </p:spTree>
    <p:extLst>
      <p:ext uri="{BB962C8B-B14F-4D97-AF65-F5344CB8AC3E}">
        <p14:creationId xmlns:p14="http://schemas.microsoft.com/office/powerpoint/2010/main" val="33092017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Haplotype Association Analysis</a:t>
            </a:r>
            <a:endParaRPr lang="en-US" dirty="0"/>
          </a:p>
        </p:txBody>
      </p:sp>
      <p:pic>
        <p:nvPicPr>
          <p:cNvPr id="4" name="Picture 3"/>
          <p:cNvPicPr>
            <a:picLocks noChangeAspect="1"/>
          </p:cNvPicPr>
          <p:nvPr/>
        </p:nvPicPr>
        <p:blipFill>
          <a:blip r:embed="rId2"/>
          <a:stretch>
            <a:fillRect/>
          </a:stretch>
        </p:blipFill>
        <p:spPr>
          <a:xfrm>
            <a:off x="0" y="1794837"/>
            <a:ext cx="9144000" cy="4389783"/>
          </a:xfrm>
          <a:prstGeom prst="rect">
            <a:avLst/>
          </a:prstGeom>
        </p:spPr>
      </p:pic>
    </p:spTree>
    <p:extLst>
      <p:ext uri="{BB962C8B-B14F-4D97-AF65-F5344CB8AC3E}">
        <p14:creationId xmlns:p14="http://schemas.microsoft.com/office/powerpoint/2010/main" val="27229426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Notes on Haplotypes</a:t>
            </a:r>
            <a:endParaRPr lang="en-US" dirty="0"/>
          </a:p>
        </p:txBody>
      </p:sp>
      <p:sp>
        <p:nvSpPr>
          <p:cNvPr id="3" name="Content Placeholder 2"/>
          <p:cNvSpPr>
            <a:spLocks noGrp="1"/>
          </p:cNvSpPr>
          <p:nvPr>
            <p:ph idx="1"/>
          </p:nvPr>
        </p:nvSpPr>
        <p:spPr/>
        <p:txBody>
          <a:bodyPr/>
          <a:lstStyle/>
          <a:p>
            <a:r>
              <a:rPr lang="en-US" dirty="0" smtClean="0"/>
              <a:t>Never impute case and control haplotypes separately</a:t>
            </a:r>
          </a:p>
          <a:p>
            <a:endParaRPr lang="en-US" dirty="0"/>
          </a:p>
          <a:p>
            <a:r>
              <a:rPr lang="en-US" dirty="0" smtClean="0"/>
              <a:t>Haplotypes are sensitive to biases in genotype calling, for example missing values that result from poor genotype quality at the same site in multiple samples</a:t>
            </a:r>
          </a:p>
          <a:p>
            <a:pPr lvl="1"/>
            <a:r>
              <a:rPr lang="en-US" dirty="0" smtClean="0"/>
              <a:t>Need strict data QC to avoid spurious associations</a:t>
            </a:r>
          </a:p>
        </p:txBody>
      </p:sp>
    </p:spTree>
    <p:extLst>
      <p:ext uri="{BB962C8B-B14F-4D97-AF65-F5344CB8AC3E}">
        <p14:creationId xmlns:p14="http://schemas.microsoft.com/office/powerpoint/2010/main" val="23190128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NGS-based Association Studies</a:t>
            </a:r>
            <a:endParaRPr lang="en-US" dirty="0"/>
          </a:p>
        </p:txBody>
      </p:sp>
    </p:spTree>
    <p:extLst>
      <p:ext uri="{BB962C8B-B14F-4D97-AF65-F5344CB8AC3E}">
        <p14:creationId xmlns:p14="http://schemas.microsoft.com/office/powerpoint/2010/main" val="107504544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Association Studies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Use variants detected </a:t>
            </a:r>
            <a:r>
              <a:rPr lang="en-US" b="1" dirty="0" smtClean="0"/>
              <a:t>through </a:t>
            </a:r>
            <a:r>
              <a:rPr lang="en-US" b="1" dirty="0" err="1" smtClean="0"/>
              <a:t>exome</a:t>
            </a:r>
            <a:r>
              <a:rPr lang="en-US" b="1" dirty="0" smtClean="0"/>
              <a:t> or genome sequencing </a:t>
            </a:r>
            <a:r>
              <a:rPr lang="en-US" dirty="0" smtClean="0"/>
              <a:t>to look for trait associated loci</a:t>
            </a:r>
          </a:p>
          <a:p>
            <a:pPr lvl="1"/>
            <a:r>
              <a:rPr lang="en-US" dirty="0" smtClean="0"/>
              <a:t>Capable of detecting rare or private variants</a:t>
            </a:r>
          </a:p>
          <a:p>
            <a:endParaRPr lang="en-US" dirty="0"/>
          </a:p>
          <a:p>
            <a:r>
              <a:rPr lang="en-US" dirty="0" smtClean="0"/>
              <a:t>Often, focus is on coding regions</a:t>
            </a:r>
          </a:p>
          <a:p>
            <a:endParaRPr lang="en-US" dirty="0"/>
          </a:p>
          <a:p>
            <a:r>
              <a:rPr lang="en-US" dirty="0" smtClean="0"/>
              <a:t>Locus heterogeneity</a:t>
            </a:r>
          </a:p>
          <a:p>
            <a:pPr lvl="1"/>
            <a:r>
              <a:rPr lang="en-US" dirty="0" smtClean="0"/>
              <a:t>different ways to cause a similar effect on protein activity</a:t>
            </a:r>
          </a:p>
          <a:p>
            <a:pPr lvl="1"/>
            <a:endParaRPr lang="en-US" dirty="0"/>
          </a:p>
          <a:p>
            <a:r>
              <a:rPr lang="en-US" dirty="0" smtClean="0"/>
              <a:t>Requires different strategies </a:t>
            </a:r>
          </a:p>
          <a:p>
            <a:pPr marL="0" indent="0">
              <a:buNone/>
            </a:pPr>
            <a:endParaRPr lang="en-US" dirty="0"/>
          </a:p>
        </p:txBody>
      </p:sp>
    </p:spTree>
    <p:extLst>
      <p:ext uri="{BB962C8B-B14F-4D97-AF65-F5344CB8AC3E}">
        <p14:creationId xmlns:p14="http://schemas.microsoft.com/office/powerpoint/2010/main" val="6346468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1665"/>
            <a:ext cx="9144000" cy="5733785"/>
          </a:xfrm>
          <a:prstGeom prst="rect">
            <a:avLst/>
          </a:prstGeom>
        </p:spPr>
      </p:pic>
      <p:sp>
        <p:nvSpPr>
          <p:cNvPr id="3" name="Title 1"/>
          <p:cNvSpPr txBox="1">
            <a:spLocks/>
          </p:cNvSpPr>
          <p:nvPr/>
        </p:nvSpPr>
        <p:spPr>
          <a:xfrm>
            <a:off x="457200" y="-66142"/>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Variants Discovered as a Function of </a:t>
            </a:r>
            <a:r>
              <a:rPr lang="en-US" dirty="0" err="1" smtClean="0"/>
              <a:t>Frequecy</a:t>
            </a:r>
            <a:r>
              <a:rPr lang="en-US" dirty="0" smtClean="0"/>
              <a:t> </a:t>
            </a:r>
            <a:endParaRPr lang="en-US" dirty="0"/>
          </a:p>
        </p:txBody>
      </p:sp>
      <p:pic>
        <p:nvPicPr>
          <p:cNvPr id="5" name="Picture 4"/>
          <p:cNvPicPr>
            <a:picLocks noChangeAspect="1"/>
          </p:cNvPicPr>
          <p:nvPr/>
        </p:nvPicPr>
        <p:blipFill>
          <a:blip r:embed="rId3"/>
          <a:stretch>
            <a:fillRect/>
          </a:stretch>
        </p:blipFill>
        <p:spPr>
          <a:xfrm>
            <a:off x="457200" y="2120900"/>
            <a:ext cx="8065060" cy="2590980"/>
          </a:xfrm>
          <a:prstGeom prst="rect">
            <a:avLst/>
          </a:prstGeom>
        </p:spPr>
      </p:pic>
    </p:spTree>
    <p:extLst>
      <p:ext uri="{BB962C8B-B14F-4D97-AF65-F5344CB8AC3E}">
        <p14:creationId xmlns:p14="http://schemas.microsoft.com/office/powerpoint/2010/main" val="3154144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Consider a </a:t>
            </a:r>
            <a:r>
              <a:rPr lang="en-US" b="1" dirty="0"/>
              <a:t>single locus</a:t>
            </a:r>
            <a:r>
              <a:rPr lang="en-US" dirty="0"/>
              <a:t>. </a:t>
            </a:r>
            <a:endParaRPr lang="en-US" dirty="0" smtClean="0"/>
          </a:p>
          <a:p>
            <a:endParaRPr lang="en-US" dirty="0" smtClean="0"/>
          </a:p>
          <a:p>
            <a:r>
              <a:rPr lang="en-US" dirty="0" smtClean="0"/>
              <a:t>Fisher </a:t>
            </a:r>
            <a:r>
              <a:rPr lang="en-US" dirty="0"/>
              <a:t>modeled the genotypic value G with a linear regression model (least squares) where the genotypic value can be partitioned </a:t>
            </a:r>
            <a:r>
              <a:rPr lang="en-US" dirty="0" smtClean="0"/>
              <a:t>into</a:t>
            </a:r>
          </a:p>
          <a:p>
            <a:pPr lvl="1"/>
            <a:r>
              <a:rPr lang="en-US" dirty="0" smtClean="0"/>
              <a:t> </a:t>
            </a:r>
            <a:r>
              <a:rPr lang="en-US" dirty="0"/>
              <a:t>an additive component (A) and </a:t>
            </a:r>
            <a:endParaRPr lang="en-US" dirty="0" smtClean="0"/>
          </a:p>
          <a:p>
            <a:pPr lvl="1"/>
            <a:r>
              <a:rPr lang="en-US" dirty="0" smtClean="0"/>
              <a:t>deviations </a:t>
            </a:r>
            <a:r>
              <a:rPr lang="en-US" dirty="0"/>
              <a:t>from </a:t>
            </a:r>
            <a:r>
              <a:rPr lang="en-US" dirty="0" err="1"/>
              <a:t>additivity</a:t>
            </a:r>
            <a:r>
              <a:rPr lang="en-US" dirty="0"/>
              <a:t> as a result of dominance (D</a:t>
            </a:r>
            <a:r>
              <a:rPr lang="en-US" dirty="0" smtClean="0"/>
              <a:t>)</a:t>
            </a:r>
            <a:endParaRPr lang="en-US" dirty="0"/>
          </a:p>
          <a:p>
            <a:pPr lvl="1"/>
            <a:r>
              <a:rPr lang="en-US" dirty="0"/>
              <a:t>a</a:t>
            </a:r>
            <a:r>
              <a:rPr lang="en-US" dirty="0" smtClean="0"/>
              <a:t>nd G</a:t>
            </a:r>
            <a:r>
              <a:rPr lang="en-US" dirty="0"/>
              <a:t>=A+D </a:t>
            </a:r>
            <a:endParaRPr lang="en-US" dirty="0" smtClean="0"/>
          </a:p>
          <a:p>
            <a:endParaRPr lang="en-US" dirty="0" smtClean="0">
              <a:effectLst/>
            </a:endParaRPr>
          </a:p>
          <a:p>
            <a:r>
              <a:rPr lang="en-US" dirty="0" smtClean="0"/>
              <a:t>Y=A+D+E</a:t>
            </a:r>
            <a:endParaRPr lang="en-US" dirty="0">
              <a:effectLst/>
            </a:endParaRPr>
          </a:p>
          <a:p>
            <a:endParaRPr lang="en-US" dirty="0" smtClean="0">
              <a:effectLst/>
            </a:endParaRPr>
          </a:p>
          <a:p>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Quantitative Genetics </a:t>
            </a:r>
            <a:endParaRPr lang="en-US" dirty="0"/>
          </a:p>
        </p:txBody>
      </p:sp>
    </p:spTree>
    <p:extLst>
      <p:ext uri="{BB962C8B-B14F-4D97-AF65-F5344CB8AC3E}">
        <p14:creationId xmlns:p14="http://schemas.microsoft.com/office/powerpoint/2010/main" val="15484485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Rare Variants?</a:t>
            </a:r>
            <a:endParaRPr lang="en-US" dirty="0"/>
          </a:p>
        </p:txBody>
      </p:sp>
      <p:sp>
        <p:nvSpPr>
          <p:cNvPr id="3" name="Content Placeholder 2"/>
          <p:cNvSpPr>
            <a:spLocks noGrp="1"/>
          </p:cNvSpPr>
          <p:nvPr>
            <p:ph idx="1"/>
          </p:nvPr>
        </p:nvSpPr>
        <p:spPr>
          <a:xfrm>
            <a:off x="457200" y="1600200"/>
            <a:ext cx="8229600" cy="4749132"/>
          </a:xfrm>
        </p:spPr>
        <p:txBody>
          <a:bodyPr>
            <a:normAutofit fontScale="62500" lnSpcReduction="20000"/>
          </a:bodyPr>
          <a:lstStyle/>
          <a:p>
            <a:pPr marL="0" indent="0">
              <a:buNone/>
            </a:pPr>
            <a:r>
              <a:rPr lang="en-US" dirty="0" smtClean="0"/>
              <a:t>* COMPLETE </a:t>
            </a:r>
            <a:r>
              <a:rPr lang="en-US" dirty="0"/>
              <a:t>GENETIC ARCHITECTURE OF EACH TRAIT</a:t>
            </a:r>
          </a:p>
          <a:p>
            <a:endParaRPr lang="en-US" dirty="0" smtClean="0"/>
          </a:p>
          <a:p>
            <a:r>
              <a:rPr lang="en-US" dirty="0" smtClean="0"/>
              <a:t>Are </a:t>
            </a:r>
            <a:r>
              <a:rPr lang="en-US" dirty="0"/>
              <a:t>there additional susceptibility loci to be found</a:t>
            </a:r>
            <a:r>
              <a:rPr lang="en-US" dirty="0" smtClean="0"/>
              <a:t>?</a:t>
            </a:r>
            <a:endParaRPr lang="en-US" dirty="0"/>
          </a:p>
          <a:p>
            <a:r>
              <a:rPr lang="en-US" dirty="0" smtClean="0"/>
              <a:t>What </a:t>
            </a:r>
            <a:r>
              <a:rPr lang="en-US" dirty="0"/>
              <a:t>is the contribution of each identified locus to a trait</a:t>
            </a:r>
            <a:r>
              <a:rPr lang="en-US" dirty="0" smtClean="0"/>
              <a:t>?</a:t>
            </a:r>
          </a:p>
          <a:p>
            <a:pPr lvl="1"/>
            <a:r>
              <a:rPr lang="en-US" dirty="0" smtClean="0"/>
              <a:t>Sequencing</a:t>
            </a:r>
            <a:r>
              <a:rPr lang="en-US" dirty="0"/>
              <a:t>, imputation and new arrays describe variation more </a:t>
            </a:r>
            <a:r>
              <a:rPr lang="en-US" dirty="0" smtClean="0"/>
              <a:t>fully</a:t>
            </a:r>
          </a:p>
          <a:p>
            <a:pPr lvl="1"/>
            <a:r>
              <a:rPr lang="en-US" dirty="0" smtClean="0"/>
              <a:t>Rare </a:t>
            </a:r>
            <a:r>
              <a:rPr lang="en-US" dirty="0"/>
              <a:t>variants are plentiful and should identify new susceptibility loci</a:t>
            </a:r>
          </a:p>
          <a:p>
            <a:endParaRPr lang="en-US" dirty="0" smtClean="0"/>
          </a:p>
          <a:p>
            <a:pPr>
              <a:buFontTx/>
              <a:buChar char="•"/>
            </a:pPr>
            <a:r>
              <a:rPr lang="en-US" dirty="0" smtClean="0"/>
              <a:t>UNDERSTAND </a:t>
            </a:r>
            <a:r>
              <a:rPr lang="en-US" dirty="0"/>
              <a:t>FUNCTION LINKING EACH LOCUS TO A </a:t>
            </a:r>
            <a:r>
              <a:rPr lang="en-US" dirty="0" smtClean="0"/>
              <a:t>TRAIT</a:t>
            </a:r>
          </a:p>
          <a:p>
            <a:pPr lvl="1">
              <a:buFontTx/>
              <a:buChar char="•"/>
            </a:pPr>
            <a:r>
              <a:rPr lang="en-US" dirty="0" smtClean="0"/>
              <a:t>More likely to be causal</a:t>
            </a:r>
            <a:endParaRPr lang="en-US" dirty="0"/>
          </a:p>
          <a:p>
            <a:endParaRPr lang="en-US" dirty="0" smtClean="0"/>
          </a:p>
          <a:p>
            <a:r>
              <a:rPr lang="en-US" dirty="0" smtClean="0"/>
              <a:t>Do </a:t>
            </a:r>
            <a:r>
              <a:rPr lang="en-US" dirty="0"/>
              <a:t>we have new targets for therapy? </a:t>
            </a:r>
          </a:p>
          <a:p>
            <a:endParaRPr lang="en-US" dirty="0" smtClean="0"/>
          </a:p>
          <a:p>
            <a:r>
              <a:rPr lang="en-US" dirty="0" smtClean="0"/>
              <a:t>What happens in gene knockouts?</a:t>
            </a:r>
          </a:p>
          <a:p>
            <a:pPr lvl="1"/>
            <a:r>
              <a:rPr lang="en-US" dirty="0" smtClean="0"/>
              <a:t>Use sequencing to find rare human “knockout” alleles</a:t>
            </a:r>
          </a:p>
          <a:p>
            <a:pPr lvl="1"/>
            <a:r>
              <a:rPr lang="en-US" dirty="0" smtClean="0"/>
              <a:t>Good: Results may be more clear than for animal studies</a:t>
            </a:r>
          </a:p>
          <a:p>
            <a:pPr lvl="1"/>
            <a:r>
              <a:rPr lang="en-US" dirty="0" smtClean="0"/>
              <a:t>Bad: Naturally occurring knockout alleles are extremely rare</a:t>
            </a:r>
          </a:p>
          <a:p>
            <a:endParaRPr lang="en-US" dirty="0"/>
          </a:p>
        </p:txBody>
      </p:sp>
    </p:spTree>
    <p:extLst>
      <p:ext uri="{BB962C8B-B14F-4D97-AF65-F5344CB8AC3E}">
        <p14:creationId xmlns:p14="http://schemas.microsoft.com/office/powerpoint/2010/main" val="30685879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Rare Variants?</a:t>
            </a:r>
            <a:endParaRPr lang="en-US" dirty="0"/>
          </a:p>
        </p:txBody>
      </p:sp>
      <p:sp>
        <p:nvSpPr>
          <p:cNvPr id="3" name="Content Placeholder 2"/>
          <p:cNvSpPr>
            <a:spLocks noGrp="1"/>
          </p:cNvSpPr>
          <p:nvPr>
            <p:ph idx="1"/>
          </p:nvPr>
        </p:nvSpPr>
        <p:spPr>
          <a:xfrm>
            <a:off x="457200" y="1600200"/>
            <a:ext cx="8229600" cy="5008877"/>
          </a:xfrm>
        </p:spPr>
        <p:txBody>
          <a:bodyPr>
            <a:normAutofit fontScale="70000" lnSpcReduction="20000"/>
          </a:bodyPr>
          <a:lstStyle/>
          <a:p>
            <a:pPr marL="0" indent="0">
              <a:buNone/>
            </a:pPr>
            <a:r>
              <a:rPr lang="en-US" dirty="0" smtClean="0"/>
              <a:t>* COMPLETE </a:t>
            </a:r>
            <a:r>
              <a:rPr lang="en-US" dirty="0"/>
              <a:t>GENETIC ARCHITECTURE OF EACH TRAIT</a:t>
            </a:r>
          </a:p>
          <a:p>
            <a:endParaRPr lang="en-US" dirty="0" smtClean="0"/>
          </a:p>
          <a:p>
            <a:r>
              <a:rPr lang="en-US" dirty="0" smtClean="0"/>
              <a:t>Are </a:t>
            </a:r>
            <a:r>
              <a:rPr lang="en-US" dirty="0"/>
              <a:t>there additional susceptibility loci to be found</a:t>
            </a:r>
            <a:r>
              <a:rPr lang="en-US" dirty="0" smtClean="0"/>
              <a:t>?</a:t>
            </a:r>
            <a:endParaRPr lang="en-US" dirty="0"/>
          </a:p>
          <a:p>
            <a:r>
              <a:rPr lang="en-US" dirty="0" smtClean="0"/>
              <a:t>What </a:t>
            </a:r>
            <a:r>
              <a:rPr lang="en-US" dirty="0"/>
              <a:t>is the contribution of each identified locus to a trait</a:t>
            </a:r>
            <a:r>
              <a:rPr lang="en-US" dirty="0" smtClean="0"/>
              <a:t>?</a:t>
            </a:r>
          </a:p>
          <a:p>
            <a:pPr lvl="1"/>
            <a:r>
              <a:rPr lang="en-US" dirty="0" smtClean="0"/>
              <a:t>Sequencing</a:t>
            </a:r>
            <a:r>
              <a:rPr lang="en-US" dirty="0"/>
              <a:t>, imputation and new arrays describe </a:t>
            </a:r>
            <a:r>
              <a:rPr lang="en-US" dirty="0" smtClean="0"/>
              <a:t>variation more fully</a:t>
            </a:r>
          </a:p>
          <a:p>
            <a:pPr lvl="1"/>
            <a:r>
              <a:rPr lang="en-US" dirty="0" smtClean="0"/>
              <a:t>Rare variants are plentiful and should identify new susceptibility loci</a:t>
            </a:r>
          </a:p>
          <a:p>
            <a:endParaRPr lang="en-US" dirty="0" smtClean="0"/>
          </a:p>
          <a:p>
            <a:pPr marL="0" indent="0">
              <a:buNone/>
            </a:pPr>
            <a:r>
              <a:rPr lang="en-US" dirty="0" smtClean="0"/>
              <a:t>* UNDERSTAND </a:t>
            </a:r>
            <a:r>
              <a:rPr lang="en-US" dirty="0"/>
              <a:t>FUNCTION LINKING EACH LOCUS TO A TRAIT</a:t>
            </a:r>
          </a:p>
          <a:p>
            <a:endParaRPr lang="en-US" dirty="0" smtClean="0"/>
          </a:p>
          <a:p>
            <a:r>
              <a:rPr lang="en-US" dirty="0" smtClean="0"/>
              <a:t>Do </a:t>
            </a:r>
            <a:r>
              <a:rPr lang="en-US" dirty="0"/>
              <a:t>we have new targets for therapy? </a:t>
            </a:r>
            <a:endParaRPr lang="en-US" dirty="0" smtClean="0"/>
          </a:p>
          <a:p>
            <a:endParaRPr lang="en-US" dirty="0" smtClean="0"/>
          </a:p>
          <a:p>
            <a:r>
              <a:rPr lang="en-US" b="1" dirty="0" smtClean="0"/>
              <a:t>What </a:t>
            </a:r>
            <a:r>
              <a:rPr lang="en-US" b="1" dirty="0"/>
              <a:t>happens in gene knockouts</a:t>
            </a:r>
            <a:r>
              <a:rPr lang="en-US" b="1" dirty="0" smtClean="0"/>
              <a:t>?</a:t>
            </a:r>
          </a:p>
          <a:p>
            <a:pPr lvl="1"/>
            <a:r>
              <a:rPr lang="en-US" dirty="0" smtClean="0"/>
              <a:t>Use </a:t>
            </a:r>
            <a:r>
              <a:rPr lang="en-US" dirty="0"/>
              <a:t>sequencing to find rare human “knockout” </a:t>
            </a:r>
            <a:r>
              <a:rPr lang="en-US" dirty="0" smtClean="0"/>
              <a:t>alleles</a:t>
            </a:r>
          </a:p>
          <a:p>
            <a:pPr lvl="1"/>
            <a:r>
              <a:rPr lang="en-US" dirty="0" smtClean="0"/>
              <a:t>Good</a:t>
            </a:r>
            <a:r>
              <a:rPr lang="en-US" dirty="0"/>
              <a:t>: Results may be more clear than for animal </a:t>
            </a:r>
            <a:r>
              <a:rPr lang="en-US" dirty="0" smtClean="0"/>
              <a:t>studies</a:t>
            </a:r>
          </a:p>
          <a:p>
            <a:pPr lvl="1"/>
            <a:r>
              <a:rPr lang="en-US" dirty="0" smtClean="0"/>
              <a:t>Bad</a:t>
            </a:r>
            <a:r>
              <a:rPr lang="en-US" dirty="0"/>
              <a:t>: Naturally occurring knockout alleles are extremely rare</a:t>
            </a:r>
          </a:p>
          <a:p>
            <a:endParaRPr lang="en-US" dirty="0"/>
          </a:p>
        </p:txBody>
      </p:sp>
      <p:pic>
        <p:nvPicPr>
          <p:cNvPr id="4" name="Picture 3"/>
          <p:cNvPicPr>
            <a:picLocks noChangeAspect="1"/>
          </p:cNvPicPr>
          <p:nvPr/>
        </p:nvPicPr>
        <p:blipFill>
          <a:blip r:embed="rId2"/>
          <a:stretch>
            <a:fillRect/>
          </a:stretch>
        </p:blipFill>
        <p:spPr>
          <a:xfrm>
            <a:off x="541475" y="29536"/>
            <a:ext cx="7426833" cy="4914585"/>
          </a:xfrm>
          <a:prstGeom prst="rect">
            <a:avLst/>
          </a:prstGeom>
        </p:spPr>
      </p:pic>
    </p:spTree>
    <p:extLst>
      <p:ext uri="{BB962C8B-B14F-4D97-AF65-F5344CB8AC3E}">
        <p14:creationId xmlns:p14="http://schemas.microsoft.com/office/powerpoint/2010/main" val="38898746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Much Variation </a:t>
            </a:r>
            <a:br>
              <a:rPr lang="en-US" dirty="0" smtClean="0"/>
            </a:br>
            <a:r>
              <a:rPr lang="en-US" dirty="0" smtClean="0"/>
              <a:t>Might Rare Variants Explain?</a:t>
            </a:r>
            <a:br>
              <a:rPr lang="en-US" dirty="0" smtClean="0"/>
            </a:b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All </a:t>
            </a:r>
            <a:r>
              <a:rPr lang="en-US" dirty="0"/>
              <a:t>variation neutral, population size </a:t>
            </a:r>
            <a:r>
              <a:rPr lang="en-US" dirty="0" smtClean="0"/>
              <a:t>constant</a:t>
            </a:r>
          </a:p>
          <a:p>
            <a:pPr lvl="1"/>
            <a:r>
              <a:rPr lang="en-US" dirty="0" smtClean="0"/>
              <a:t>MAF</a:t>
            </a:r>
            <a:r>
              <a:rPr lang="en-US" dirty="0"/>
              <a:t>&lt;0.1% variants explain 0.2% of </a:t>
            </a:r>
            <a:r>
              <a:rPr lang="en-US" dirty="0" smtClean="0"/>
              <a:t>heritability</a:t>
            </a:r>
          </a:p>
          <a:p>
            <a:pPr lvl="1"/>
            <a:r>
              <a:rPr lang="en-US" dirty="0" smtClean="0"/>
              <a:t>MAF</a:t>
            </a:r>
            <a:r>
              <a:rPr lang="en-US" dirty="0"/>
              <a:t>&lt;1.0% variants explain 2.0% of </a:t>
            </a:r>
            <a:r>
              <a:rPr lang="en-US" dirty="0" smtClean="0"/>
              <a:t>heritability</a:t>
            </a:r>
          </a:p>
          <a:p>
            <a:pPr lvl="1"/>
            <a:r>
              <a:rPr lang="en-US" dirty="0" smtClean="0"/>
              <a:t>MAF</a:t>
            </a:r>
            <a:r>
              <a:rPr lang="en-US" dirty="0"/>
              <a:t>&lt;5.0% variants explain 10% of heritability</a:t>
            </a:r>
          </a:p>
          <a:p>
            <a:endParaRPr lang="en-US" dirty="0" smtClean="0"/>
          </a:p>
          <a:p>
            <a:r>
              <a:rPr lang="en-US" dirty="0" err="1" smtClean="0"/>
              <a:t>Nonsynonymous</a:t>
            </a:r>
            <a:r>
              <a:rPr lang="en-US" dirty="0" smtClean="0"/>
              <a:t> frequency </a:t>
            </a:r>
            <a:r>
              <a:rPr lang="en-US" dirty="0"/>
              <a:t>spectrum from 12,000 </a:t>
            </a:r>
            <a:r>
              <a:rPr lang="en-US" dirty="0" smtClean="0"/>
              <a:t> </a:t>
            </a:r>
            <a:r>
              <a:rPr lang="en-US" dirty="0" err="1" smtClean="0"/>
              <a:t>exomes</a:t>
            </a:r>
            <a:endParaRPr lang="en-US" dirty="0" smtClean="0"/>
          </a:p>
          <a:p>
            <a:pPr lvl="1"/>
            <a:r>
              <a:rPr lang="en-US" dirty="0" smtClean="0"/>
              <a:t>MAF</a:t>
            </a:r>
            <a:r>
              <a:rPr lang="en-US" dirty="0"/>
              <a:t>&lt;0.1% variants explain 3.6% </a:t>
            </a:r>
            <a:r>
              <a:rPr lang="en-US" dirty="0" smtClean="0"/>
              <a:t>of </a:t>
            </a:r>
            <a:r>
              <a:rPr lang="en-US" dirty="0" err="1" smtClean="0"/>
              <a:t>heritabilty</a:t>
            </a:r>
            <a:endParaRPr lang="en-US" dirty="0" smtClean="0"/>
          </a:p>
          <a:p>
            <a:pPr lvl="1"/>
            <a:r>
              <a:rPr lang="en-US" dirty="0" smtClean="0"/>
              <a:t>MAF</a:t>
            </a:r>
            <a:r>
              <a:rPr lang="en-US" dirty="0"/>
              <a:t>&lt;1.0% variants explain 10.6% of </a:t>
            </a:r>
            <a:r>
              <a:rPr lang="en-US" dirty="0" smtClean="0"/>
              <a:t>heritability</a:t>
            </a:r>
          </a:p>
          <a:p>
            <a:pPr lvl="1"/>
            <a:r>
              <a:rPr lang="en-US" dirty="0" smtClean="0"/>
              <a:t>MAF</a:t>
            </a:r>
            <a:r>
              <a:rPr lang="en-US" dirty="0"/>
              <a:t>&lt;5.0% variants explain 22.7% of heritability</a:t>
            </a:r>
          </a:p>
          <a:p>
            <a:endParaRPr lang="en-US" dirty="0"/>
          </a:p>
          <a:p>
            <a:r>
              <a:rPr lang="en-US" dirty="0" smtClean="0"/>
              <a:t>Assuming </a:t>
            </a:r>
            <a:r>
              <a:rPr lang="en-US" dirty="0"/>
              <a:t>rare variants effect sizes are ~2x larger on </a:t>
            </a:r>
            <a:r>
              <a:rPr lang="en-US" dirty="0" smtClean="0"/>
              <a:t>average</a:t>
            </a:r>
            <a:endParaRPr lang="en-US" dirty="0"/>
          </a:p>
          <a:p>
            <a:pPr lvl="1"/>
            <a:r>
              <a:rPr lang="en-US" dirty="0"/>
              <a:t>Above estimates increase to about </a:t>
            </a:r>
            <a:r>
              <a:rPr lang="en-US" dirty="0" smtClean="0"/>
              <a:t>8.6</a:t>
            </a:r>
            <a:r>
              <a:rPr lang="en-US" dirty="0"/>
              <a:t>, 25.4 and 54.0%</a:t>
            </a:r>
          </a:p>
          <a:p>
            <a:endParaRPr lang="en-US" dirty="0"/>
          </a:p>
          <a:p>
            <a:r>
              <a:rPr lang="en-US" dirty="0" smtClean="0"/>
              <a:t>Assuming </a:t>
            </a:r>
            <a:r>
              <a:rPr lang="en-US" dirty="0"/>
              <a:t>rare variants effect sizes are ~3x larger on </a:t>
            </a:r>
            <a:r>
              <a:rPr lang="en-US" dirty="0" smtClean="0"/>
              <a:t>average</a:t>
            </a:r>
          </a:p>
          <a:p>
            <a:pPr lvl="1"/>
            <a:r>
              <a:rPr lang="en-US" dirty="0" smtClean="0"/>
              <a:t>Above </a:t>
            </a:r>
            <a:r>
              <a:rPr lang="en-US" dirty="0"/>
              <a:t>estimates increase to about 11.6, 34.1 and </a:t>
            </a:r>
            <a:r>
              <a:rPr lang="en-US" dirty="0" smtClean="0"/>
              <a:t>72.6%</a:t>
            </a:r>
            <a:endParaRPr lang="en-US" dirty="0"/>
          </a:p>
          <a:p>
            <a:endParaRPr lang="en-US" dirty="0"/>
          </a:p>
        </p:txBody>
      </p:sp>
    </p:spTree>
    <p:extLst>
      <p:ext uri="{BB962C8B-B14F-4D97-AF65-F5344CB8AC3E}">
        <p14:creationId xmlns:p14="http://schemas.microsoft.com/office/powerpoint/2010/main" val="14770600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Consider testing a variant </a:t>
            </a:r>
            <a:r>
              <a:rPr lang="en-US" dirty="0"/>
              <a:t>with frequency of ~</a:t>
            </a:r>
            <a:r>
              <a:rPr lang="en-US" dirty="0" smtClean="0"/>
              <a:t>0.001 for association with a disease that has a ~10% prevalence</a:t>
            </a:r>
          </a:p>
          <a:p>
            <a:endParaRPr lang="en-US" dirty="0" smtClean="0"/>
          </a:p>
          <a:p>
            <a:r>
              <a:rPr lang="en-US" dirty="0" smtClean="0"/>
              <a:t>At a required significance </a:t>
            </a:r>
            <a:r>
              <a:rPr lang="en-US" dirty="0"/>
              <a:t>level of </a:t>
            </a:r>
            <a:r>
              <a:rPr lang="en-US" dirty="0" smtClean="0"/>
              <a:t>5x10</a:t>
            </a:r>
            <a:r>
              <a:rPr lang="en-US" baseline="30000" dirty="0" smtClean="0"/>
              <a:t>-6</a:t>
            </a:r>
          </a:p>
          <a:p>
            <a:pPr lvl="1"/>
            <a:r>
              <a:rPr lang="en-US" dirty="0" smtClean="0"/>
              <a:t>Corresponds </a:t>
            </a:r>
            <a:r>
              <a:rPr lang="en-US" dirty="0"/>
              <a:t>to ~100,000 independent tests</a:t>
            </a:r>
          </a:p>
          <a:p>
            <a:endParaRPr lang="en-US" dirty="0" smtClean="0"/>
          </a:p>
          <a:p>
            <a:r>
              <a:rPr lang="en-US" dirty="0" smtClean="0"/>
              <a:t>Detecting </a:t>
            </a:r>
            <a:r>
              <a:rPr lang="en-US" dirty="0"/>
              <a:t>a </a:t>
            </a:r>
            <a:r>
              <a:rPr lang="en-US" dirty="0" smtClean="0"/>
              <a:t>two-fold </a:t>
            </a:r>
            <a:r>
              <a:rPr lang="en-US" dirty="0"/>
              <a:t>increase in risk, requires </a:t>
            </a:r>
            <a:r>
              <a:rPr lang="en-US" dirty="0" smtClean="0"/>
              <a:t>~</a:t>
            </a:r>
            <a:r>
              <a:rPr lang="en-US" dirty="0"/>
              <a:t>33,000 cases and ~33,000 </a:t>
            </a:r>
            <a:r>
              <a:rPr lang="en-US" dirty="0" smtClean="0"/>
              <a:t>controls</a:t>
            </a:r>
            <a:endParaRPr lang="en-US" dirty="0"/>
          </a:p>
          <a:p>
            <a:endParaRPr lang="en-US" dirty="0" smtClean="0"/>
          </a:p>
          <a:p>
            <a:r>
              <a:rPr lang="en-US" dirty="0" smtClean="0"/>
              <a:t>Detecting </a:t>
            </a:r>
            <a:r>
              <a:rPr lang="en-US" dirty="0"/>
              <a:t>a </a:t>
            </a:r>
            <a:r>
              <a:rPr lang="en-US" dirty="0" smtClean="0"/>
              <a:t>three-fold </a:t>
            </a:r>
            <a:r>
              <a:rPr lang="en-US" dirty="0"/>
              <a:t>increase in risk </a:t>
            </a:r>
            <a:r>
              <a:rPr lang="en-US" dirty="0" smtClean="0"/>
              <a:t>requires ~</a:t>
            </a:r>
            <a:r>
              <a:rPr lang="en-US" dirty="0"/>
              <a:t>11,000 cases and ~11,000 </a:t>
            </a:r>
            <a:r>
              <a:rPr lang="en-US" dirty="0" smtClean="0"/>
              <a:t>controls</a:t>
            </a:r>
            <a:endParaRPr lang="en-US" dirty="0"/>
          </a:p>
          <a:p>
            <a:endParaRPr lang="en-US" dirty="0"/>
          </a:p>
        </p:txBody>
      </p:sp>
      <p:sp>
        <p:nvSpPr>
          <p:cNvPr id="4" name="Rectangle 3"/>
          <p:cNvSpPr/>
          <p:nvPr/>
        </p:nvSpPr>
        <p:spPr>
          <a:xfrm>
            <a:off x="1875314" y="2761660"/>
            <a:ext cx="5005758" cy="227430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t>Power depends on both </a:t>
            </a:r>
            <a:r>
              <a:rPr lang="en-US" sz="2800" b="1" dirty="0" smtClean="0"/>
              <a:t>frequency</a:t>
            </a:r>
            <a:r>
              <a:rPr lang="en-US" sz="2800" dirty="0" smtClean="0"/>
              <a:t> and </a:t>
            </a:r>
            <a:r>
              <a:rPr lang="en-US" sz="2800" b="1" dirty="0" smtClean="0"/>
              <a:t>effect size</a:t>
            </a:r>
            <a:r>
              <a:rPr lang="en-US" sz="2800" dirty="0" smtClean="0"/>
              <a:t>!</a:t>
            </a:r>
            <a:endParaRPr lang="en-US" sz="2800" dirty="0"/>
          </a:p>
        </p:txBody>
      </p:sp>
    </p:spTree>
    <p:extLst>
      <p:ext uri="{BB962C8B-B14F-4D97-AF65-F5344CB8AC3E}">
        <p14:creationId xmlns:p14="http://schemas.microsoft.com/office/powerpoint/2010/main" val="3143438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634"/>
            <a:ext cx="8229600" cy="1143000"/>
          </a:xfrm>
        </p:spPr>
        <p:txBody>
          <a:bodyPr/>
          <a:lstStyle/>
          <a:p>
            <a:r>
              <a:rPr lang="en-US" dirty="0" smtClean="0"/>
              <a:t>Synthetic Associations</a:t>
            </a:r>
            <a:endParaRPr lang="en-US" dirty="0"/>
          </a:p>
        </p:txBody>
      </p:sp>
      <p:sp>
        <p:nvSpPr>
          <p:cNvPr id="3" name="Content Placeholder 2"/>
          <p:cNvSpPr>
            <a:spLocks noGrp="1"/>
          </p:cNvSpPr>
          <p:nvPr>
            <p:ph idx="1"/>
          </p:nvPr>
        </p:nvSpPr>
        <p:spPr>
          <a:xfrm>
            <a:off x="457200" y="1600200"/>
            <a:ext cx="4120337" cy="4986434"/>
          </a:xfrm>
        </p:spPr>
        <p:txBody>
          <a:bodyPr>
            <a:normAutofit/>
          </a:bodyPr>
          <a:lstStyle/>
          <a:p>
            <a:r>
              <a:rPr lang="en-US" dirty="0" smtClean="0"/>
              <a:t>Can sometimes detect rare variants on the basis of common variation</a:t>
            </a:r>
          </a:p>
          <a:p>
            <a:endParaRPr lang="en-US" dirty="0" smtClean="0"/>
          </a:p>
          <a:p>
            <a:r>
              <a:rPr lang="en-US" dirty="0" smtClean="0"/>
              <a:t>Occurs when rare variant occurs more frequently on a particular haplotype</a:t>
            </a:r>
          </a:p>
          <a:p>
            <a:endParaRPr lang="en-US" dirty="0" smtClean="0"/>
          </a:p>
        </p:txBody>
      </p:sp>
      <p:pic>
        <p:nvPicPr>
          <p:cNvPr id="4" name="Picture 3"/>
          <p:cNvPicPr>
            <a:picLocks noChangeAspect="1"/>
          </p:cNvPicPr>
          <p:nvPr/>
        </p:nvPicPr>
        <p:blipFill>
          <a:blip r:embed="rId3"/>
          <a:stretch>
            <a:fillRect/>
          </a:stretch>
        </p:blipFill>
        <p:spPr>
          <a:xfrm>
            <a:off x="4708193" y="888586"/>
            <a:ext cx="4140487" cy="5969414"/>
          </a:xfrm>
          <a:prstGeom prst="rect">
            <a:avLst/>
          </a:prstGeom>
        </p:spPr>
      </p:pic>
    </p:spTree>
    <p:extLst>
      <p:ext uri="{BB962C8B-B14F-4D97-AF65-F5344CB8AC3E}">
        <p14:creationId xmlns:p14="http://schemas.microsoft.com/office/powerpoint/2010/main" val="15465018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Study Rare Coding Variants</a:t>
            </a:r>
            <a:endParaRPr lang="en-US" dirty="0"/>
          </a:p>
        </p:txBody>
      </p:sp>
      <p:sp>
        <p:nvSpPr>
          <p:cNvPr id="3" name="Content Placeholder 2"/>
          <p:cNvSpPr>
            <a:spLocks noGrp="1"/>
          </p:cNvSpPr>
          <p:nvPr>
            <p:ph idx="1"/>
          </p:nvPr>
        </p:nvSpPr>
        <p:spPr>
          <a:xfrm>
            <a:off x="457200" y="1792184"/>
            <a:ext cx="8229600" cy="4525963"/>
          </a:xfrm>
        </p:spPr>
        <p:txBody>
          <a:bodyPr>
            <a:normAutofit/>
          </a:bodyPr>
          <a:lstStyle/>
          <a:p>
            <a:r>
              <a:rPr lang="en-US" dirty="0" smtClean="0"/>
              <a:t>Burden </a:t>
            </a:r>
            <a:r>
              <a:rPr lang="en-US" dirty="0"/>
              <a:t>Tests</a:t>
            </a:r>
          </a:p>
          <a:p>
            <a:pPr marL="0" indent="0">
              <a:buNone/>
            </a:pPr>
            <a:endParaRPr lang="en-US" dirty="0"/>
          </a:p>
          <a:p>
            <a:r>
              <a:rPr lang="en-US" dirty="0"/>
              <a:t>Weighted Burden Tests</a:t>
            </a:r>
          </a:p>
          <a:p>
            <a:pPr marL="0" indent="0">
              <a:buNone/>
            </a:pPr>
            <a:endParaRPr lang="en-US" dirty="0"/>
          </a:p>
          <a:p>
            <a:r>
              <a:rPr lang="en-US" dirty="0"/>
              <a:t>Allowing for Direction of Effect</a:t>
            </a:r>
          </a:p>
          <a:p>
            <a:endParaRPr lang="en-US" dirty="0"/>
          </a:p>
        </p:txBody>
      </p:sp>
    </p:spTree>
    <p:extLst>
      <p:ext uri="{BB962C8B-B14F-4D97-AF65-F5344CB8AC3E}">
        <p14:creationId xmlns:p14="http://schemas.microsoft.com/office/powerpoint/2010/main" val="966702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Collapsing Rare Variants</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Instead </a:t>
            </a:r>
            <a:r>
              <a:rPr lang="en-US" dirty="0"/>
              <a:t>of testing rare variants individually, group variants </a:t>
            </a:r>
            <a:r>
              <a:rPr lang="en-US" dirty="0" smtClean="0"/>
              <a:t>likely </a:t>
            </a:r>
            <a:r>
              <a:rPr lang="en-US" dirty="0"/>
              <a:t>to have similar </a:t>
            </a:r>
            <a:r>
              <a:rPr lang="en-US" dirty="0" smtClean="0"/>
              <a:t>function</a:t>
            </a:r>
          </a:p>
          <a:p>
            <a:pPr lvl="1"/>
            <a:r>
              <a:rPr lang="en-US" dirty="0" smtClean="0"/>
              <a:t>Group by region – often the region is a gene</a:t>
            </a:r>
          </a:p>
          <a:p>
            <a:pPr lvl="1"/>
            <a:r>
              <a:rPr lang="en-US" dirty="0" smtClean="0"/>
              <a:t>Can also be a set of related genes</a:t>
            </a:r>
            <a:endParaRPr lang="en-US" dirty="0"/>
          </a:p>
          <a:p>
            <a:pPr lvl="1"/>
            <a:endParaRPr lang="en-US" dirty="0" smtClean="0"/>
          </a:p>
          <a:p>
            <a:r>
              <a:rPr lang="en-US" dirty="0" smtClean="0"/>
              <a:t>Score </a:t>
            </a:r>
            <a:r>
              <a:rPr lang="en-US" dirty="0"/>
              <a:t>presence or absence of rare variants per </a:t>
            </a:r>
            <a:r>
              <a:rPr lang="en-US" dirty="0" smtClean="0"/>
              <a:t>individual</a:t>
            </a:r>
          </a:p>
          <a:p>
            <a:pPr lvl="1"/>
            <a:r>
              <a:rPr lang="en-US" dirty="0" smtClean="0"/>
              <a:t>Use </a:t>
            </a:r>
            <a:r>
              <a:rPr lang="en-US" dirty="0"/>
              <a:t>rare variant score to predict trait values</a:t>
            </a:r>
          </a:p>
          <a:p>
            <a:endParaRPr lang="en-US" dirty="0"/>
          </a:p>
          <a:p>
            <a:r>
              <a:rPr lang="en-US" dirty="0" smtClean="0"/>
              <a:t>If </a:t>
            </a:r>
            <a:r>
              <a:rPr lang="en-US" dirty="0"/>
              <a:t>all variants are causal, leads to large increase in power</a:t>
            </a:r>
          </a:p>
          <a:p>
            <a:endParaRPr lang="en-US" dirty="0"/>
          </a:p>
          <a:p>
            <a:r>
              <a:rPr lang="en-US" dirty="0" smtClean="0"/>
              <a:t>In </a:t>
            </a:r>
            <a:r>
              <a:rPr lang="en-US" dirty="0"/>
              <a:t>practice, success depends </a:t>
            </a:r>
            <a:r>
              <a:rPr lang="en-US" dirty="0" smtClean="0"/>
              <a:t>on:</a:t>
            </a:r>
          </a:p>
          <a:p>
            <a:pPr lvl="1"/>
            <a:r>
              <a:rPr lang="en-US" dirty="0" smtClean="0"/>
              <a:t>Number of associated variants,</a:t>
            </a:r>
          </a:p>
          <a:p>
            <a:pPr lvl="1"/>
            <a:r>
              <a:rPr lang="en-US" dirty="0" smtClean="0"/>
              <a:t>Number of </a:t>
            </a:r>
            <a:r>
              <a:rPr lang="en-US" dirty="0"/>
              <a:t>neutral variants </a:t>
            </a:r>
            <a:r>
              <a:rPr lang="en-US" dirty="0" smtClean="0"/>
              <a:t>diluting signals</a:t>
            </a:r>
          </a:p>
          <a:p>
            <a:pPr lvl="1"/>
            <a:r>
              <a:rPr lang="en-US" dirty="0" smtClean="0"/>
              <a:t>Whether direction </a:t>
            </a:r>
            <a:r>
              <a:rPr lang="en-US" dirty="0"/>
              <a:t>of </a:t>
            </a:r>
            <a:r>
              <a:rPr lang="en-US" dirty="0" smtClean="0"/>
              <a:t>effect </a:t>
            </a:r>
            <a:r>
              <a:rPr lang="en-US" dirty="0"/>
              <a:t>is consistent within gene</a:t>
            </a:r>
          </a:p>
          <a:p>
            <a:endParaRPr lang="en-US" dirty="0"/>
          </a:p>
        </p:txBody>
      </p:sp>
    </p:spTree>
    <p:extLst>
      <p:ext uri="{BB962C8B-B14F-4D97-AF65-F5344CB8AC3E}">
        <p14:creationId xmlns:p14="http://schemas.microsoft.com/office/powerpoint/2010/main" val="37675462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Burden vs. Single Variant Tests</a:t>
            </a:r>
            <a:endParaRPr lang="en-US" dirty="0"/>
          </a:p>
        </p:txBody>
      </p:sp>
      <p:sp>
        <p:nvSpPr>
          <p:cNvPr id="3" name="Content Placeholder 2"/>
          <p:cNvSpPr>
            <a:spLocks noGrp="1"/>
          </p:cNvSpPr>
          <p:nvPr>
            <p:ph idx="1"/>
          </p:nvPr>
        </p:nvSpPr>
        <p:spPr>
          <a:xfrm>
            <a:off x="457200" y="3529609"/>
            <a:ext cx="8229600" cy="2596554"/>
          </a:xfrm>
        </p:spPr>
        <p:txBody>
          <a:bodyPr>
            <a:normAutofit fontScale="77500" lnSpcReduction="20000"/>
          </a:bodyPr>
          <a:lstStyle/>
          <a:p>
            <a:r>
              <a:rPr lang="en-US" dirty="0"/>
              <a:t>Power tabulated in collections of simulated data, for 250 cases and </a:t>
            </a:r>
            <a:r>
              <a:rPr lang="en-US" dirty="0" smtClean="0"/>
              <a:t>250 </a:t>
            </a:r>
            <a:r>
              <a:rPr lang="en-US" dirty="0"/>
              <a:t>controls</a:t>
            </a:r>
          </a:p>
          <a:p>
            <a:pPr marL="0" indent="0">
              <a:buNone/>
            </a:pPr>
            <a:endParaRPr lang="en-US" dirty="0"/>
          </a:p>
          <a:p>
            <a:r>
              <a:rPr lang="en-US" dirty="0"/>
              <a:t>Combining variants </a:t>
            </a:r>
            <a:r>
              <a:rPr lang="en-US" dirty="0" smtClean="0"/>
              <a:t>can greatly increase power</a:t>
            </a:r>
            <a:endParaRPr lang="en-US" dirty="0"/>
          </a:p>
          <a:p>
            <a:pPr marL="0" indent="0">
              <a:buNone/>
            </a:pPr>
            <a:endParaRPr lang="en-US" dirty="0"/>
          </a:p>
          <a:p>
            <a:r>
              <a:rPr lang="en-US" dirty="0"/>
              <a:t>Currently, appropriately combining variants is expected to be key </a:t>
            </a:r>
            <a:r>
              <a:rPr lang="en-US" dirty="0" smtClean="0"/>
              <a:t>feature </a:t>
            </a:r>
            <a:r>
              <a:rPr lang="en-US" dirty="0"/>
              <a:t>of rare variant studies.</a:t>
            </a:r>
          </a:p>
          <a:p>
            <a:endParaRPr lang="en-US" dirty="0"/>
          </a:p>
        </p:txBody>
      </p:sp>
      <p:sp>
        <p:nvSpPr>
          <p:cNvPr id="4" name="TextBox 3"/>
          <p:cNvSpPr txBox="1"/>
          <p:nvPr/>
        </p:nvSpPr>
        <p:spPr>
          <a:xfrm>
            <a:off x="4577537" y="6534834"/>
            <a:ext cx="4946694" cy="646331"/>
          </a:xfrm>
          <a:prstGeom prst="rect">
            <a:avLst/>
          </a:prstGeom>
          <a:noFill/>
        </p:spPr>
        <p:txBody>
          <a:bodyPr wrap="square" rtlCol="0">
            <a:spAutoFit/>
          </a:bodyPr>
          <a:lstStyle/>
          <a:p>
            <a:r>
              <a:rPr lang="en-US" dirty="0"/>
              <a:t>Li and Leal (2008) </a:t>
            </a:r>
            <a:r>
              <a:rPr lang="en-US" dirty="0" smtClean="0"/>
              <a:t> Am </a:t>
            </a:r>
            <a:r>
              <a:rPr lang="en-US" dirty="0"/>
              <a:t>J Hum Genet </a:t>
            </a:r>
            <a:r>
              <a:rPr lang="en-US" dirty="0" smtClean="0"/>
              <a:t>83:311-321</a:t>
            </a:r>
            <a:endParaRPr lang="en-US" dirty="0"/>
          </a:p>
          <a:p>
            <a:endParaRPr lang="en-US" dirty="0"/>
          </a:p>
        </p:txBody>
      </p:sp>
      <p:pic>
        <p:nvPicPr>
          <p:cNvPr id="5" name="Picture 4"/>
          <p:cNvPicPr>
            <a:picLocks noChangeAspect="1"/>
          </p:cNvPicPr>
          <p:nvPr/>
        </p:nvPicPr>
        <p:blipFill>
          <a:blip r:embed="rId2"/>
          <a:stretch>
            <a:fillRect/>
          </a:stretch>
        </p:blipFill>
        <p:spPr>
          <a:xfrm>
            <a:off x="5537" y="1284410"/>
            <a:ext cx="9144000" cy="1946267"/>
          </a:xfrm>
          <a:prstGeom prst="rect">
            <a:avLst/>
          </a:prstGeom>
        </p:spPr>
      </p:pic>
    </p:spTree>
    <p:extLst>
      <p:ext uri="{BB962C8B-B14F-4D97-AF65-F5344CB8AC3E}">
        <p14:creationId xmlns:p14="http://schemas.microsoft.com/office/powerpoint/2010/main" val="15740082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18"/>
            <a:ext cx="8229600" cy="1143000"/>
          </a:xfrm>
        </p:spPr>
        <p:txBody>
          <a:bodyPr>
            <a:normAutofit/>
          </a:bodyPr>
          <a:lstStyle/>
          <a:p>
            <a:r>
              <a:rPr lang="en-US" dirty="0"/>
              <a:t>Impact of </a:t>
            </a:r>
            <a:r>
              <a:rPr lang="en-US" dirty="0" smtClean="0"/>
              <a:t>Non-disease Alleles</a:t>
            </a:r>
            <a:endParaRPr lang="en-US" dirty="0"/>
          </a:p>
        </p:txBody>
      </p:sp>
      <p:sp>
        <p:nvSpPr>
          <p:cNvPr id="3" name="Content Placeholder 2"/>
          <p:cNvSpPr>
            <a:spLocks noGrp="1"/>
          </p:cNvSpPr>
          <p:nvPr>
            <p:ph idx="1"/>
          </p:nvPr>
        </p:nvSpPr>
        <p:spPr>
          <a:xfrm>
            <a:off x="457200" y="3559142"/>
            <a:ext cx="8229600" cy="2759005"/>
          </a:xfrm>
        </p:spPr>
        <p:txBody>
          <a:bodyPr>
            <a:normAutofit fontScale="92500" lnSpcReduction="20000"/>
          </a:bodyPr>
          <a:lstStyle/>
          <a:p>
            <a:r>
              <a:rPr lang="en-US" dirty="0"/>
              <a:t>Power </a:t>
            </a:r>
            <a:r>
              <a:rPr lang="en-US" dirty="0" smtClean="0"/>
              <a:t>estimates based on </a:t>
            </a:r>
            <a:r>
              <a:rPr lang="en-US" dirty="0"/>
              <a:t>simulated data</a:t>
            </a:r>
          </a:p>
          <a:p>
            <a:pPr marL="0" indent="0">
              <a:buNone/>
            </a:pPr>
            <a:endParaRPr lang="en-US" dirty="0"/>
          </a:p>
          <a:p>
            <a:r>
              <a:rPr lang="en-US" dirty="0"/>
              <a:t>Including </a:t>
            </a:r>
            <a:r>
              <a:rPr lang="en-US" dirty="0" smtClean="0"/>
              <a:t>non-disease </a:t>
            </a:r>
            <a:r>
              <a:rPr lang="en-US" dirty="0"/>
              <a:t>variants reduces </a:t>
            </a:r>
            <a:r>
              <a:rPr lang="en-US" dirty="0" smtClean="0"/>
              <a:t>power</a:t>
            </a:r>
            <a:endParaRPr lang="en-US" dirty="0"/>
          </a:p>
          <a:p>
            <a:endParaRPr lang="en-US" dirty="0" smtClean="0"/>
          </a:p>
          <a:p>
            <a:r>
              <a:rPr lang="en-US" dirty="0" smtClean="0"/>
              <a:t>Power </a:t>
            </a:r>
            <a:r>
              <a:rPr lang="en-US" dirty="0"/>
              <a:t>loss is manageable, combined test remains preferable to </a:t>
            </a:r>
            <a:r>
              <a:rPr lang="en-US" dirty="0" smtClean="0"/>
              <a:t>single </a:t>
            </a:r>
            <a:r>
              <a:rPr lang="en-US" dirty="0"/>
              <a:t>marker tests</a:t>
            </a:r>
          </a:p>
          <a:p>
            <a:endParaRPr lang="en-US" dirty="0"/>
          </a:p>
        </p:txBody>
      </p:sp>
      <p:pic>
        <p:nvPicPr>
          <p:cNvPr id="4" name="Picture 3"/>
          <p:cNvPicPr>
            <a:picLocks noChangeAspect="1"/>
          </p:cNvPicPr>
          <p:nvPr/>
        </p:nvPicPr>
        <p:blipFill>
          <a:blip r:embed="rId2"/>
          <a:stretch>
            <a:fillRect/>
          </a:stretch>
        </p:blipFill>
        <p:spPr>
          <a:xfrm>
            <a:off x="0" y="1078988"/>
            <a:ext cx="9144000" cy="2337824"/>
          </a:xfrm>
          <a:prstGeom prst="rect">
            <a:avLst/>
          </a:prstGeom>
        </p:spPr>
      </p:pic>
    </p:spTree>
    <p:extLst>
      <p:ext uri="{BB962C8B-B14F-4D97-AF65-F5344CB8AC3E}">
        <p14:creationId xmlns:p14="http://schemas.microsoft.com/office/powerpoint/2010/main" val="98816691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Missing Disease Alleles</a:t>
            </a:r>
            <a:endParaRPr lang="en-US" b="1" dirty="0"/>
          </a:p>
        </p:txBody>
      </p:sp>
      <p:sp>
        <p:nvSpPr>
          <p:cNvPr id="3" name="Content Placeholder 2"/>
          <p:cNvSpPr>
            <a:spLocks noGrp="1"/>
          </p:cNvSpPr>
          <p:nvPr>
            <p:ph idx="1"/>
          </p:nvPr>
        </p:nvSpPr>
        <p:spPr>
          <a:xfrm>
            <a:off x="457200" y="4489533"/>
            <a:ext cx="8229600" cy="2301190"/>
          </a:xfrm>
        </p:spPr>
        <p:txBody>
          <a:bodyPr>
            <a:normAutofit fontScale="92500"/>
          </a:bodyPr>
          <a:lstStyle/>
          <a:p>
            <a:r>
              <a:rPr lang="en-US" dirty="0" smtClean="0"/>
              <a:t>Power estimates again based on simulated data</a:t>
            </a:r>
          </a:p>
          <a:p>
            <a:pPr marL="0" indent="0">
              <a:buNone/>
            </a:pPr>
            <a:endParaRPr lang="en-US" dirty="0"/>
          </a:p>
          <a:p>
            <a:r>
              <a:rPr lang="en-US" dirty="0" smtClean="0"/>
              <a:t>Missing disease associated variants loses power</a:t>
            </a:r>
            <a:endParaRPr lang="en-US" dirty="0"/>
          </a:p>
        </p:txBody>
      </p:sp>
      <p:pic>
        <p:nvPicPr>
          <p:cNvPr id="4" name="Picture 3"/>
          <p:cNvPicPr>
            <a:picLocks noChangeAspect="1"/>
          </p:cNvPicPr>
          <p:nvPr/>
        </p:nvPicPr>
        <p:blipFill>
          <a:blip r:embed="rId2"/>
          <a:stretch>
            <a:fillRect/>
          </a:stretch>
        </p:blipFill>
        <p:spPr>
          <a:xfrm>
            <a:off x="29532" y="1483500"/>
            <a:ext cx="9144000" cy="2745498"/>
          </a:xfrm>
          <a:prstGeom prst="rect">
            <a:avLst/>
          </a:prstGeom>
        </p:spPr>
      </p:pic>
    </p:spTree>
    <p:extLst>
      <p:ext uri="{BB962C8B-B14F-4D97-AF65-F5344CB8AC3E}">
        <p14:creationId xmlns:p14="http://schemas.microsoft.com/office/powerpoint/2010/main" val="23461467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582"/>
            <a:ext cx="9144000" cy="1143000"/>
          </a:xfrm>
        </p:spPr>
        <p:txBody>
          <a:bodyPr>
            <a:normAutofit/>
          </a:bodyPr>
          <a:lstStyle/>
          <a:p>
            <a:r>
              <a:rPr lang="en-US" sz="3600" dirty="0" smtClean="0"/>
              <a:t>Linear Regression Model for Genetic Values</a:t>
            </a:r>
            <a:endParaRPr lang="en-US" sz="3600" dirty="0"/>
          </a:p>
        </p:txBody>
      </p:sp>
      <p:pic>
        <p:nvPicPr>
          <p:cNvPr id="4" name="Picture 3"/>
          <p:cNvPicPr>
            <a:picLocks noChangeAspect="1"/>
          </p:cNvPicPr>
          <p:nvPr/>
        </p:nvPicPr>
        <p:blipFill rotWithShape="1">
          <a:blip r:embed="rId3"/>
          <a:srcRect l="19777" t="14684" r="13598"/>
          <a:stretch/>
        </p:blipFill>
        <p:spPr>
          <a:xfrm>
            <a:off x="2405531" y="1895319"/>
            <a:ext cx="4512227" cy="3869705"/>
          </a:xfrm>
          <a:prstGeom prst="rect">
            <a:avLst/>
          </a:prstGeom>
        </p:spPr>
      </p:pic>
      <p:sp>
        <p:nvSpPr>
          <p:cNvPr id="5" name="Rectangle 4"/>
          <p:cNvSpPr/>
          <p:nvPr/>
        </p:nvSpPr>
        <p:spPr>
          <a:xfrm>
            <a:off x="472520" y="5887054"/>
            <a:ext cx="8538586" cy="913070"/>
          </a:xfrm>
          <a:prstGeom prst="rect">
            <a:avLst/>
          </a:prstGeom>
        </p:spPr>
        <p:txBody>
          <a:bodyPr wrap="square">
            <a:spAutoFit/>
          </a:bodyPr>
          <a:lstStyle/>
          <a:p>
            <a:r>
              <a:rPr lang="en-US" sz="4000" baseline="30000" dirty="0" err="1" smtClean="0"/>
              <a:t>Var</a:t>
            </a:r>
            <a:r>
              <a:rPr lang="en-US" sz="4000" baseline="30000" dirty="0" smtClean="0"/>
              <a:t>(Y) = </a:t>
            </a:r>
            <a:r>
              <a:rPr lang="en-US" sz="4000" baseline="30000" dirty="0" err="1" smtClean="0"/>
              <a:t>Var</a:t>
            </a:r>
            <a:r>
              <a:rPr lang="en-US" sz="4000" baseline="30000" dirty="0" smtClean="0"/>
              <a:t> (</a:t>
            </a:r>
            <a:r>
              <a:rPr lang="en-US" sz="4000" i="1" baseline="30000" dirty="0"/>
              <a:t>G</a:t>
            </a:r>
            <a:r>
              <a:rPr lang="en-US" sz="4000" baseline="30000" dirty="0" smtClean="0"/>
              <a:t>) </a:t>
            </a:r>
            <a:r>
              <a:rPr lang="en-US" sz="4000" baseline="30000" dirty="0"/>
              <a:t>= Regression Variance + Residual </a:t>
            </a:r>
            <a:r>
              <a:rPr lang="en-US" sz="4000" baseline="30000" dirty="0" smtClean="0"/>
              <a:t>Variance</a:t>
            </a:r>
            <a:br>
              <a:rPr lang="en-US" sz="4000" baseline="30000" dirty="0" smtClean="0"/>
            </a:br>
            <a:r>
              <a:rPr lang="en-US" sz="4000" baseline="30000" dirty="0" smtClean="0"/>
              <a:t>                             = </a:t>
            </a:r>
            <a:r>
              <a:rPr lang="en-US" sz="4000" baseline="30000" dirty="0"/>
              <a:t>Additive Variance + Dominance Variance</a:t>
            </a:r>
            <a:endParaRPr lang="en-US" sz="4000" dirty="0"/>
          </a:p>
        </p:txBody>
      </p:sp>
      <p:sp>
        <p:nvSpPr>
          <p:cNvPr id="7" name="TextBox 6"/>
          <p:cNvSpPr txBox="1"/>
          <p:nvPr/>
        </p:nvSpPr>
        <p:spPr>
          <a:xfrm rot="16200000">
            <a:off x="413706" y="3521405"/>
            <a:ext cx="3621504" cy="369332"/>
          </a:xfrm>
          <a:prstGeom prst="rect">
            <a:avLst/>
          </a:prstGeom>
          <a:noFill/>
        </p:spPr>
        <p:txBody>
          <a:bodyPr wrap="none" rtlCol="0">
            <a:spAutoFit/>
          </a:bodyPr>
          <a:lstStyle/>
          <a:p>
            <a:r>
              <a:rPr lang="en-US" dirty="0" smtClean="0"/>
              <a:t>Contribution of genotype G to a trait</a:t>
            </a:r>
            <a:endParaRPr lang="en-US" dirty="0"/>
          </a:p>
        </p:txBody>
      </p:sp>
      <p:sp>
        <p:nvSpPr>
          <p:cNvPr id="8" name="TextBox 7"/>
          <p:cNvSpPr txBox="1"/>
          <p:nvPr/>
        </p:nvSpPr>
        <p:spPr>
          <a:xfrm>
            <a:off x="6642644" y="3292593"/>
            <a:ext cx="1184940" cy="646331"/>
          </a:xfrm>
          <a:prstGeom prst="rect">
            <a:avLst/>
          </a:prstGeom>
          <a:noFill/>
        </p:spPr>
        <p:txBody>
          <a:bodyPr wrap="none" rtlCol="0">
            <a:spAutoFit/>
          </a:bodyPr>
          <a:lstStyle/>
          <a:p>
            <a:r>
              <a:rPr lang="en-US" dirty="0" smtClean="0"/>
              <a:t>Mean trait</a:t>
            </a:r>
          </a:p>
          <a:p>
            <a:r>
              <a:rPr lang="en-US" dirty="0" smtClean="0"/>
              <a:t>value</a:t>
            </a:r>
            <a:endParaRPr lang="en-US" dirty="0"/>
          </a:p>
        </p:txBody>
      </p:sp>
      <p:sp>
        <p:nvSpPr>
          <p:cNvPr id="10" name="TextBox 9"/>
          <p:cNvSpPr txBox="1"/>
          <p:nvPr/>
        </p:nvSpPr>
        <p:spPr>
          <a:xfrm>
            <a:off x="776940" y="1047437"/>
            <a:ext cx="7619999" cy="830997"/>
          </a:xfrm>
          <a:prstGeom prst="rect">
            <a:avLst/>
          </a:prstGeom>
          <a:noFill/>
        </p:spPr>
        <p:txBody>
          <a:bodyPr wrap="square" rtlCol="0">
            <a:spAutoFit/>
          </a:bodyPr>
          <a:lstStyle/>
          <a:p>
            <a:pPr algn="ctr"/>
            <a:r>
              <a:rPr lang="en-US" sz="2400" dirty="0" smtClean="0"/>
              <a:t>Imagine we could measure the contribution of a specific genotype to a trait independent of environment</a:t>
            </a:r>
            <a:endParaRPr lang="en-US" sz="2400" dirty="0"/>
          </a:p>
        </p:txBody>
      </p:sp>
    </p:spTree>
    <p:extLst>
      <p:ext uri="{BB962C8B-B14F-4D97-AF65-F5344CB8AC3E}">
        <p14:creationId xmlns:p14="http://schemas.microsoft.com/office/powerpoint/2010/main" val="35037582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Refining Rare Variant Tests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original Li and Leal (2008) test simply “collapses” </a:t>
            </a:r>
            <a:r>
              <a:rPr lang="en-US" dirty="0" smtClean="0"/>
              <a:t>rare </a:t>
            </a:r>
            <a:r>
              <a:rPr lang="en-US" dirty="0"/>
              <a:t>variants into one allele</a:t>
            </a:r>
          </a:p>
          <a:p>
            <a:endParaRPr lang="en-US" dirty="0"/>
          </a:p>
          <a:p>
            <a:r>
              <a:rPr lang="en-US" dirty="0" smtClean="0"/>
              <a:t>Multiple </a:t>
            </a:r>
            <a:r>
              <a:rPr lang="en-US" dirty="0"/>
              <a:t>refinements have been proposed </a:t>
            </a:r>
            <a:r>
              <a:rPr lang="en-US" dirty="0" smtClean="0"/>
              <a:t>since…</a:t>
            </a:r>
          </a:p>
          <a:p>
            <a:pPr lvl="1"/>
            <a:r>
              <a:rPr lang="en-US" dirty="0" smtClean="0"/>
              <a:t>Counting </a:t>
            </a:r>
            <a:r>
              <a:rPr lang="en-US" dirty="0"/>
              <a:t>the number of rare variants per </a:t>
            </a:r>
            <a:r>
              <a:rPr lang="en-US" dirty="0" smtClean="0"/>
              <a:t>individual</a:t>
            </a:r>
          </a:p>
          <a:p>
            <a:pPr lvl="1"/>
            <a:r>
              <a:rPr lang="en-US" dirty="0" smtClean="0"/>
              <a:t>Weighting </a:t>
            </a:r>
            <a:r>
              <a:rPr lang="en-US" dirty="0"/>
              <a:t>rare variants according to </a:t>
            </a:r>
            <a:r>
              <a:rPr lang="en-US" dirty="0" smtClean="0"/>
              <a:t>frequency</a:t>
            </a:r>
          </a:p>
          <a:p>
            <a:pPr lvl="1"/>
            <a:r>
              <a:rPr lang="en-US" dirty="0" smtClean="0"/>
              <a:t>Weighting </a:t>
            </a:r>
            <a:r>
              <a:rPr lang="en-US" dirty="0"/>
              <a:t>rare variants according to </a:t>
            </a:r>
            <a:r>
              <a:rPr lang="en-US" dirty="0" smtClean="0"/>
              <a:t>function</a:t>
            </a:r>
          </a:p>
          <a:p>
            <a:pPr lvl="1"/>
            <a:r>
              <a:rPr lang="en-US" dirty="0" smtClean="0"/>
              <a:t>Including </a:t>
            </a:r>
            <a:r>
              <a:rPr lang="en-US" dirty="0"/>
              <a:t>imputed variants in the analysis</a:t>
            </a:r>
          </a:p>
          <a:p>
            <a:endParaRPr lang="en-US" dirty="0"/>
          </a:p>
          <a:p>
            <a:r>
              <a:rPr lang="en-US" dirty="0" smtClean="0"/>
              <a:t>Each </a:t>
            </a:r>
            <a:r>
              <a:rPr lang="en-US" dirty="0"/>
              <a:t>of these methods may improve power, but few </a:t>
            </a:r>
            <a:r>
              <a:rPr lang="en-US" dirty="0" smtClean="0"/>
              <a:t>practical </a:t>
            </a:r>
            <a:r>
              <a:rPr lang="en-US" dirty="0"/>
              <a:t>examples provide guidance</a:t>
            </a:r>
          </a:p>
          <a:p>
            <a:endParaRPr lang="en-US" dirty="0"/>
          </a:p>
        </p:txBody>
      </p:sp>
    </p:spTree>
    <p:extLst>
      <p:ext uri="{BB962C8B-B14F-4D97-AF65-F5344CB8AC3E}">
        <p14:creationId xmlns:p14="http://schemas.microsoft.com/office/powerpoint/2010/main" val="27118576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Refinement based on function</a:t>
            </a:r>
            <a:endParaRPr lang="en-US" dirty="0"/>
          </a:p>
        </p:txBody>
      </p:sp>
      <p:pic>
        <p:nvPicPr>
          <p:cNvPr id="4" name="Picture 3"/>
          <p:cNvPicPr>
            <a:picLocks noChangeAspect="1"/>
          </p:cNvPicPr>
          <p:nvPr/>
        </p:nvPicPr>
        <p:blipFill>
          <a:blip r:embed="rId3"/>
          <a:stretch>
            <a:fillRect/>
          </a:stretch>
        </p:blipFill>
        <p:spPr>
          <a:xfrm>
            <a:off x="1576376" y="936050"/>
            <a:ext cx="6474370" cy="5921950"/>
          </a:xfrm>
          <a:prstGeom prst="rect">
            <a:avLst/>
          </a:prstGeom>
        </p:spPr>
      </p:pic>
    </p:spTree>
    <p:extLst>
      <p:ext uri="{BB962C8B-B14F-4D97-AF65-F5344CB8AC3E}">
        <p14:creationId xmlns:p14="http://schemas.microsoft.com/office/powerpoint/2010/main" val="2054454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Burden Test Methods</a:t>
            </a:r>
            <a:endParaRPr lang="en-US" dirty="0"/>
          </a:p>
        </p:txBody>
      </p:sp>
      <p:sp>
        <p:nvSpPr>
          <p:cNvPr id="3" name="Content Placeholder 2"/>
          <p:cNvSpPr>
            <a:spLocks noGrp="1"/>
          </p:cNvSpPr>
          <p:nvPr>
            <p:ph sz="half" idx="1"/>
          </p:nvPr>
        </p:nvSpPr>
        <p:spPr>
          <a:xfrm>
            <a:off x="457200" y="1600200"/>
            <a:ext cx="4038600" cy="4986434"/>
          </a:xfrm>
        </p:spPr>
        <p:txBody>
          <a:bodyPr>
            <a:normAutofit fontScale="70000" lnSpcReduction="20000"/>
          </a:bodyPr>
          <a:lstStyle/>
          <a:p>
            <a:r>
              <a:rPr lang="en-US" dirty="0"/>
              <a:t>Combined Multivariate and Collapsing (</a:t>
            </a:r>
            <a:r>
              <a:rPr lang="en-US" dirty="0" smtClean="0"/>
              <a:t>CMC)</a:t>
            </a:r>
          </a:p>
          <a:p>
            <a:pPr lvl="1"/>
            <a:r>
              <a:rPr lang="en-US" dirty="0" smtClean="0"/>
              <a:t>Jointly assesses common and rare variation in a regression model</a:t>
            </a:r>
          </a:p>
          <a:p>
            <a:pPr lvl="1"/>
            <a:r>
              <a:rPr lang="en-US" dirty="0" smtClean="0"/>
              <a:t>Presence of a rare variant is included as a binary covariate</a:t>
            </a:r>
          </a:p>
          <a:p>
            <a:r>
              <a:rPr lang="en-US" dirty="0"/>
              <a:t>W</a:t>
            </a:r>
            <a:r>
              <a:rPr lang="en-US" dirty="0" smtClean="0"/>
              <a:t>eighted</a:t>
            </a:r>
            <a:r>
              <a:rPr lang="en-US" dirty="0"/>
              <a:t>-sum </a:t>
            </a:r>
            <a:r>
              <a:rPr lang="en-US" dirty="0" smtClean="0"/>
              <a:t>statistic (WSS)</a:t>
            </a:r>
          </a:p>
          <a:p>
            <a:pPr lvl="1"/>
            <a:r>
              <a:rPr lang="en-US" dirty="0"/>
              <a:t>score is the sum of alternate alleles weighted by the inverse of the binomial variance </a:t>
            </a:r>
            <a:endParaRPr lang="en-US" dirty="0" smtClean="0"/>
          </a:p>
          <a:p>
            <a:r>
              <a:rPr lang="en-US" dirty="0"/>
              <a:t>K</a:t>
            </a:r>
            <a:r>
              <a:rPr lang="en-US" dirty="0" smtClean="0"/>
              <a:t>ernel</a:t>
            </a:r>
            <a:r>
              <a:rPr lang="en-US" dirty="0"/>
              <a:t>-based adaptive </a:t>
            </a:r>
            <a:r>
              <a:rPr lang="en-US" dirty="0" smtClean="0"/>
              <a:t>cluster (KBAC)</a:t>
            </a:r>
          </a:p>
          <a:p>
            <a:pPr lvl="1"/>
            <a:r>
              <a:rPr lang="en-US" dirty="0" smtClean="0"/>
              <a:t>Similar to WSS but weights alternative alleles based on function</a:t>
            </a:r>
          </a:p>
          <a:p>
            <a:r>
              <a:rPr lang="en-US" dirty="0" smtClean="0"/>
              <a:t>Sequence kernel association test (SKAT)</a:t>
            </a:r>
          </a:p>
          <a:p>
            <a:pPr lvl="1"/>
            <a:r>
              <a:rPr lang="en-US" dirty="0" smtClean="0"/>
              <a:t>Variants allowed to have opposite effects on the trait</a:t>
            </a:r>
          </a:p>
        </p:txBody>
      </p:sp>
      <p:sp>
        <p:nvSpPr>
          <p:cNvPr id="4" name="Content Placeholder 3"/>
          <p:cNvSpPr>
            <a:spLocks noGrp="1"/>
          </p:cNvSpPr>
          <p:nvPr>
            <p:ph sz="half" idx="2"/>
          </p:nvPr>
        </p:nvSpPr>
        <p:spPr>
          <a:xfrm>
            <a:off x="4648200" y="1600200"/>
            <a:ext cx="4038600" cy="4986434"/>
          </a:xfrm>
        </p:spPr>
        <p:txBody>
          <a:bodyPr>
            <a:normAutofit fontScale="70000" lnSpcReduction="20000"/>
          </a:bodyPr>
          <a:lstStyle/>
          <a:p>
            <a:r>
              <a:rPr lang="en-US" dirty="0" smtClean="0"/>
              <a:t>Variable Threshold (VT)</a:t>
            </a:r>
          </a:p>
          <a:p>
            <a:pPr lvl="1"/>
            <a:r>
              <a:rPr lang="en-US" dirty="0" smtClean="0"/>
              <a:t>Groups rare variants based on allele frequencies</a:t>
            </a:r>
          </a:p>
          <a:p>
            <a:r>
              <a:rPr lang="en-US" dirty="0" smtClean="0"/>
              <a:t>Burden Or Mutation Position (BOMP)</a:t>
            </a:r>
          </a:p>
          <a:p>
            <a:pPr lvl="1"/>
            <a:r>
              <a:rPr lang="en-US" dirty="0" smtClean="0"/>
              <a:t>Sliding window over gene – doesn’t assume that variants at any position in the gene are equally likely to contribute to a phenotype</a:t>
            </a:r>
          </a:p>
          <a:p>
            <a:r>
              <a:rPr lang="en-US" dirty="0" smtClean="0"/>
              <a:t>Variant Annotation, Analysis, and Search Tool (VAAST)</a:t>
            </a:r>
          </a:p>
          <a:p>
            <a:r>
              <a:rPr lang="en-US" dirty="0" smtClean="0"/>
              <a:t>Cumulative minor-allele test (CMAT)</a:t>
            </a:r>
          </a:p>
          <a:p>
            <a:r>
              <a:rPr lang="en-US" dirty="0" smtClean="0"/>
              <a:t>…</a:t>
            </a:r>
          </a:p>
          <a:p>
            <a:endParaRPr lang="en-US" dirty="0"/>
          </a:p>
        </p:txBody>
      </p:sp>
    </p:spTree>
    <p:extLst>
      <p:ext uri="{BB962C8B-B14F-4D97-AF65-F5344CB8AC3E}">
        <p14:creationId xmlns:p14="http://schemas.microsoft.com/office/powerpoint/2010/main" val="266762754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Weights</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Use </a:t>
            </a:r>
            <a:r>
              <a:rPr lang="en-US" dirty="0"/>
              <a:t>computational algorithms to prioritize </a:t>
            </a:r>
            <a:r>
              <a:rPr lang="en-US" dirty="0" smtClean="0"/>
              <a:t>functional variants</a:t>
            </a:r>
          </a:p>
          <a:p>
            <a:pPr lvl="1"/>
            <a:r>
              <a:rPr lang="en-US" dirty="0" smtClean="0"/>
              <a:t>Based </a:t>
            </a:r>
            <a:r>
              <a:rPr lang="en-US" dirty="0"/>
              <a:t>on </a:t>
            </a:r>
            <a:r>
              <a:rPr lang="en-US" dirty="0" smtClean="0"/>
              <a:t>conservation</a:t>
            </a:r>
          </a:p>
          <a:p>
            <a:pPr lvl="1"/>
            <a:r>
              <a:rPr lang="en-US" dirty="0" smtClean="0"/>
              <a:t>Based </a:t>
            </a:r>
            <a:r>
              <a:rPr lang="en-US" dirty="0"/>
              <a:t>on biochemical </a:t>
            </a:r>
            <a:r>
              <a:rPr lang="en-US" dirty="0" smtClean="0"/>
              <a:t>properties</a:t>
            </a:r>
          </a:p>
          <a:p>
            <a:pPr lvl="1"/>
            <a:r>
              <a:rPr lang="en-US" dirty="0" smtClean="0"/>
              <a:t>Many methods available (SIFT, </a:t>
            </a:r>
            <a:r>
              <a:rPr lang="en-US" dirty="0" err="1" smtClean="0"/>
              <a:t>PolyPhen</a:t>
            </a:r>
            <a:r>
              <a:rPr lang="en-US" dirty="0" smtClean="0"/>
              <a:t>, VEST, …)</a:t>
            </a:r>
            <a:endParaRPr lang="en-US" dirty="0"/>
          </a:p>
          <a:p>
            <a:endParaRPr lang="en-US" dirty="0"/>
          </a:p>
          <a:p>
            <a:r>
              <a:rPr lang="en-US" dirty="0" smtClean="0"/>
              <a:t>Frequency </a:t>
            </a:r>
            <a:r>
              <a:rPr lang="en-US" dirty="0"/>
              <a:t>is an independent predictor of </a:t>
            </a:r>
            <a:r>
              <a:rPr lang="en-US" dirty="0" smtClean="0"/>
              <a:t>functional </a:t>
            </a:r>
            <a:r>
              <a:rPr lang="en-US" dirty="0"/>
              <a:t>consequence.</a:t>
            </a:r>
          </a:p>
          <a:p>
            <a:endParaRPr lang="en-US" dirty="0"/>
          </a:p>
        </p:txBody>
      </p:sp>
    </p:spTree>
    <p:extLst>
      <p:ext uri="{BB962C8B-B14F-4D97-AF65-F5344CB8AC3E}">
        <p14:creationId xmlns:p14="http://schemas.microsoft.com/office/powerpoint/2010/main" val="16358994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52" y="436222"/>
            <a:ext cx="4575375" cy="583108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69150" y="0"/>
            <a:ext cx="7054272" cy="307777"/>
          </a:xfrm>
          <a:noFill/>
          <a:ln/>
        </p:spPr>
        <p:txBody>
          <a:bodyPr wrap="square">
            <a:spAutoFit/>
          </a:bodyPr>
          <a:lstStyle/>
          <a:p>
            <a:pPr marL="0" indent="0" algn="ctr">
              <a:spcBef>
                <a:spcPct val="0"/>
              </a:spcBef>
              <a:buNone/>
            </a:pPr>
            <a:r>
              <a:rPr lang="en-US" sz="1400" b="1" dirty="0">
                <a:solidFill>
                  <a:schemeClr val="tx2"/>
                </a:solidFill>
              </a:rPr>
              <a:t>Figure 8. Components of BOMP Hybrid Likelihood Model compared.</a:t>
            </a:r>
          </a:p>
        </p:txBody>
      </p:sp>
      <p:sp>
        <p:nvSpPr>
          <p:cNvPr id="4100" name="Text Box 4"/>
          <p:cNvSpPr txBox="1">
            <a:spLocks noChangeArrowheads="1"/>
          </p:cNvSpPr>
          <p:nvPr/>
        </p:nvSpPr>
        <p:spPr bwMode="auto">
          <a:xfrm>
            <a:off x="323273" y="6267309"/>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t>Chen YC, Carter H, </a:t>
            </a:r>
            <a:r>
              <a:rPr lang="en-US" sz="1100" dirty="0" err="1"/>
              <a:t>Parla</a:t>
            </a:r>
            <a:r>
              <a:rPr lang="en-US" sz="1100" dirty="0"/>
              <a:t> J, Kramer M, Goes FS, et al. (2013) A Hybrid Likelihood Model for Sequence-Based Disease Association Studies. </a:t>
            </a:r>
            <a:r>
              <a:rPr lang="en-US" sz="1100" dirty="0" err="1"/>
              <a:t>PLoS</a:t>
            </a:r>
            <a:r>
              <a:rPr lang="en-US" sz="1100" dirty="0"/>
              <a:t> Genet 9(1): e1003224. doi:10.1371/journal.pgen.1003224</a:t>
            </a:r>
          </a:p>
          <a:p>
            <a:pPr eaLnBrk="1" hangingPunct="1"/>
            <a:r>
              <a:rPr lang="en-US" sz="1100" dirty="0">
                <a:hlinkClick r:id="rId3"/>
              </a:rPr>
              <a:t>http://127.0.0.1:8081/plosgenetics/article?id=info:doi/10.1371/journal.pgen.1003224</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479" y="436222"/>
            <a:ext cx="3740727" cy="4594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36525" y="4591188"/>
            <a:ext cx="3078410" cy="923330"/>
          </a:xfrm>
          <a:prstGeom prst="rect">
            <a:avLst/>
          </a:prstGeom>
          <a:noFill/>
        </p:spPr>
        <p:txBody>
          <a:bodyPr wrap="square" rtlCol="0">
            <a:spAutoFit/>
          </a:bodyPr>
          <a:lstStyle/>
          <a:p>
            <a:r>
              <a:rPr lang="en-US" dirty="0" smtClean="0"/>
              <a:t>Burden statistic that allows functional weighting of variants</a:t>
            </a:r>
          </a:p>
        </p:txBody>
      </p:sp>
      <p:sp>
        <p:nvSpPr>
          <p:cNvPr id="4" name="TextBox 3"/>
          <p:cNvSpPr txBox="1"/>
          <p:nvPr/>
        </p:nvSpPr>
        <p:spPr>
          <a:xfrm>
            <a:off x="5581231" y="1919871"/>
            <a:ext cx="2967479" cy="1200329"/>
          </a:xfrm>
          <a:prstGeom prst="rect">
            <a:avLst/>
          </a:prstGeom>
          <a:noFill/>
        </p:spPr>
        <p:txBody>
          <a:bodyPr wrap="none" rtlCol="0">
            <a:spAutoFit/>
          </a:bodyPr>
          <a:lstStyle/>
          <a:p>
            <a:r>
              <a:rPr lang="en-US" dirty="0" smtClean="0"/>
              <a:t>Burden statistic that looks for</a:t>
            </a:r>
            <a:br>
              <a:rPr lang="en-US" dirty="0" smtClean="0"/>
            </a:br>
            <a:r>
              <a:rPr lang="en-US" dirty="0" smtClean="0"/>
              <a:t>an unexpected enrichment of</a:t>
            </a:r>
            <a:br>
              <a:rPr lang="en-US" dirty="0" smtClean="0"/>
            </a:br>
            <a:r>
              <a:rPr lang="en-US" dirty="0" smtClean="0"/>
              <a:t>variants in a region of a gene</a:t>
            </a:r>
            <a:br>
              <a:rPr lang="en-US" dirty="0" smtClean="0"/>
            </a:br>
            <a:r>
              <a:rPr lang="en-US" dirty="0" smtClean="0"/>
              <a:t>in cases versus controls</a:t>
            </a:r>
            <a:endParaRPr lang="en-US" dirty="0"/>
          </a:p>
        </p:txBody>
      </p:sp>
    </p:spTree>
    <p:extLst>
      <p:ext uri="{BB962C8B-B14F-4D97-AF65-F5344CB8AC3E}">
        <p14:creationId xmlns:p14="http://schemas.microsoft.com/office/powerpoint/2010/main" val="5794544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3800" y="1320800"/>
            <a:ext cx="4191291" cy="4191291"/>
          </a:xfrm>
          <a:prstGeom prst="rect">
            <a:avLst/>
          </a:prstGeom>
        </p:spPr>
      </p:pic>
    </p:spTree>
    <p:extLst>
      <p:ext uri="{BB962C8B-B14F-4D97-AF65-F5344CB8AC3E}">
        <p14:creationId xmlns:p14="http://schemas.microsoft.com/office/powerpoint/2010/main" val="40780053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430"/>
            <a:ext cx="8229600" cy="1143000"/>
          </a:xfrm>
        </p:spPr>
        <p:txBody>
          <a:bodyPr/>
          <a:lstStyle/>
          <a:p>
            <a:r>
              <a:rPr lang="en-US" dirty="0" smtClean="0"/>
              <a:t>Exercises</a:t>
            </a:r>
            <a:endParaRPr lang="en-US" dirty="0"/>
          </a:p>
        </p:txBody>
      </p:sp>
      <p:sp>
        <p:nvSpPr>
          <p:cNvPr id="3" name="Content Placeholder 2"/>
          <p:cNvSpPr>
            <a:spLocks noGrp="1"/>
          </p:cNvSpPr>
          <p:nvPr>
            <p:ph idx="1"/>
          </p:nvPr>
        </p:nvSpPr>
        <p:spPr>
          <a:xfrm>
            <a:off x="154799" y="831501"/>
            <a:ext cx="8989201" cy="5760040"/>
          </a:xfrm>
        </p:spPr>
        <p:txBody>
          <a:bodyPr>
            <a:normAutofit/>
          </a:bodyPr>
          <a:lstStyle/>
          <a:p>
            <a:pPr marL="514350" indent="-514350">
              <a:buFont typeface="+mj-lt"/>
              <a:buAutoNum type="arabicPeriod"/>
            </a:pPr>
            <a:r>
              <a:rPr lang="en-US" dirty="0" smtClean="0"/>
              <a:t>Estimating heritability</a:t>
            </a:r>
          </a:p>
          <a:p>
            <a:pPr marL="857250" lvl="1" indent="-457200">
              <a:buFontTx/>
              <a:buChar char="-"/>
            </a:pPr>
            <a:r>
              <a:rPr lang="en-US" dirty="0" err="1" smtClean="0"/>
              <a:t>Ipython</a:t>
            </a:r>
            <a:r>
              <a:rPr lang="en-US" dirty="0" smtClean="0"/>
              <a:t> notebook</a:t>
            </a:r>
          </a:p>
          <a:p>
            <a:pPr marL="0" indent="0">
              <a:buNone/>
            </a:pPr>
            <a:endParaRPr lang="en-US" dirty="0" smtClean="0"/>
          </a:p>
          <a:p>
            <a:pPr marL="0" indent="0">
              <a:buNone/>
            </a:pPr>
            <a:endParaRPr lang="en-US" dirty="0" smtClean="0"/>
          </a:p>
          <a:p>
            <a:pPr marL="514350" indent="-514350">
              <a:buFont typeface="+mj-lt"/>
              <a:buAutoNum type="arabicPeriod"/>
            </a:pPr>
            <a:r>
              <a:rPr lang="en-US" dirty="0" smtClean="0"/>
              <a:t>Estimating variance explained with GCTA</a:t>
            </a:r>
          </a:p>
          <a:p>
            <a:pPr marL="400050" lvl="1" indent="0">
              <a:buNone/>
            </a:pPr>
            <a:r>
              <a:rPr lang="en-US" dirty="0" smtClean="0"/>
              <a:t>- Using hapmap1 data</a:t>
            </a:r>
          </a:p>
          <a:p>
            <a:pPr marL="400050" lvl="1" indent="0">
              <a:buNone/>
            </a:pPr>
            <a:r>
              <a:rPr lang="en-US" dirty="0" smtClean="0"/>
              <a:t>- Instructions in http://</a:t>
            </a:r>
            <a:r>
              <a:rPr lang="en-US" dirty="0" err="1" smtClean="0"/>
              <a:t>chianti.ucsd.edu</a:t>
            </a:r>
            <a:r>
              <a:rPr lang="en-US" dirty="0" smtClean="0"/>
              <a:t>/~</a:t>
            </a:r>
            <a:r>
              <a:rPr lang="en-US" dirty="0" err="1" smtClean="0"/>
              <a:t>hcarter</a:t>
            </a:r>
            <a:r>
              <a:rPr lang="en-US" dirty="0" smtClean="0"/>
              <a:t>/biom262/</a:t>
            </a:r>
            <a:r>
              <a:rPr lang="en-US" dirty="0" err="1" smtClean="0"/>
              <a:t>GCTA_experiment.txt</a:t>
            </a:r>
            <a:endParaRPr lang="en-US" dirty="0" smtClean="0"/>
          </a:p>
          <a:p>
            <a:pPr marL="400050" lvl="1" indent="0">
              <a:buNone/>
            </a:pPr>
            <a:endParaRPr lang="en-US" dirty="0"/>
          </a:p>
        </p:txBody>
      </p:sp>
    </p:spTree>
    <p:extLst>
      <p:ext uri="{BB962C8B-B14F-4D97-AF65-F5344CB8AC3E}">
        <p14:creationId xmlns:p14="http://schemas.microsoft.com/office/powerpoint/2010/main" val="24291472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592"/>
            <a:ext cx="8229600" cy="1143000"/>
          </a:xfrm>
        </p:spPr>
        <p:txBody>
          <a:bodyPr/>
          <a:lstStyle/>
          <a:p>
            <a:r>
              <a:rPr lang="en-US" dirty="0" smtClean="0"/>
              <a:t>Components of Genetic Variance</a:t>
            </a:r>
            <a:endParaRPr lang="en-US" dirty="0"/>
          </a:p>
        </p:txBody>
      </p:sp>
      <p:sp>
        <p:nvSpPr>
          <p:cNvPr id="3" name="Content Placeholder 2"/>
          <p:cNvSpPr>
            <a:spLocks noGrp="1"/>
          </p:cNvSpPr>
          <p:nvPr>
            <p:ph idx="1"/>
          </p:nvPr>
        </p:nvSpPr>
        <p:spPr>
          <a:xfrm>
            <a:off x="274598" y="1181401"/>
            <a:ext cx="8229600" cy="1059776"/>
          </a:xfrm>
        </p:spPr>
        <p:txBody>
          <a:bodyPr>
            <a:noAutofit/>
          </a:bodyPr>
          <a:lstStyle/>
          <a:p>
            <a:r>
              <a:rPr lang="en-US" sz="2400" b="1" dirty="0" smtClean="0"/>
              <a:t>Variance is a property of a population</a:t>
            </a:r>
          </a:p>
          <a:p>
            <a:r>
              <a:rPr lang="en-US" sz="2400" dirty="0" smtClean="0"/>
              <a:t>In least squares regression, the residuals are orthogonal to the regression line, and thus COV(A,D) = 0</a:t>
            </a:r>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3588519151"/>
              </p:ext>
            </p:extLst>
          </p:nvPr>
        </p:nvGraphicFramePr>
        <p:xfrm>
          <a:off x="879196" y="2884120"/>
          <a:ext cx="4645025" cy="576262"/>
        </p:xfrm>
        <a:graphic>
          <a:graphicData uri="http://schemas.openxmlformats.org/presentationml/2006/ole">
            <mc:AlternateContent xmlns:mc="http://schemas.openxmlformats.org/markup-compatibility/2006">
              <mc:Choice xmlns:v="urn:schemas-microsoft-com:vml" Requires="v">
                <p:oleObj spid="_x0000_s2208" name="Equation" r:id="rId3" imgW="1638300" imgH="203200" progId="Equation.3">
                  <p:embed/>
                </p:oleObj>
              </mc:Choice>
              <mc:Fallback>
                <p:oleObj name="Equation" r:id="rId3" imgW="1638300" imgH="203200" progId="Equation.3">
                  <p:embed/>
                  <p:pic>
                    <p:nvPicPr>
                      <p:cNvPr id="0" name=""/>
                      <p:cNvPicPr/>
                      <p:nvPr/>
                    </p:nvPicPr>
                    <p:blipFill>
                      <a:blip r:embed="rId4"/>
                      <a:stretch>
                        <a:fillRect/>
                      </a:stretch>
                    </p:blipFill>
                    <p:spPr>
                      <a:xfrm>
                        <a:off x="879196" y="2884120"/>
                        <a:ext cx="4645025" cy="576262"/>
                      </a:xfrm>
                      <a:prstGeom prst="rect">
                        <a:avLst/>
                      </a:prstGeom>
                    </p:spPr>
                  </p:pic>
                </p:oleObj>
              </mc:Fallback>
            </mc:AlternateContent>
          </a:graphicData>
        </a:graphic>
      </p:graphicFrame>
      <p:graphicFrame>
        <p:nvGraphicFramePr>
          <p:cNvPr id="8" name="Content Placeholder 3"/>
          <p:cNvGraphicFramePr>
            <a:graphicFrameLocks noChangeAspect="1"/>
          </p:cNvGraphicFramePr>
          <p:nvPr>
            <p:extLst>
              <p:ext uri="{D42A27DB-BD31-4B8C-83A1-F6EECF244321}">
                <p14:modId xmlns:p14="http://schemas.microsoft.com/office/powerpoint/2010/main" val="3150510377"/>
              </p:ext>
            </p:extLst>
          </p:nvPr>
        </p:nvGraphicFramePr>
        <p:xfrm>
          <a:off x="1595160" y="3767095"/>
          <a:ext cx="2484437" cy="685800"/>
        </p:xfrm>
        <a:graphic>
          <a:graphicData uri="http://schemas.openxmlformats.org/presentationml/2006/ole">
            <mc:AlternateContent xmlns:mc="http://schemas.openxmlformats.org/markup-compatibility/2006">
              <mc:Choice xmlns:v="urn:schemas-microsoft-com:vml" Requires="v">
                <p:oleObj spid="_x0000_s2209" name="Equation" r:id="rId5" imgW="876300" imgH="241300" progId="Equation.3">
                  <p:embed/>
                </p:oleObj>
              </mc:Choice>
              <mc:Fallback>
                <p:oleObj name="Equation" r:id="rId5" imgW="876300" imgH="241300" progId="Equation.3">
                  <p:embed/>
                  <p:pic>
                    <p:nvPicPr>
                      <p:cNvPr id="0" name=""/>
                      <p:cNvPicPr/>
                      <p:nvPr/>
                    </p:nvPicPr>
                    <p:blipFill>
                      <a:blip r:embed="rId6"/>
                      <a:stretch>
                        <a:fillRect/>
                      </a:stretch>
                    </p:blipFill>
                    <p:spPr>
                      <a:xfrm>
                        <a:off x="1595160" y="3767095"/>
                        <a:ext cx="2484437" cy="685800"/>
                      </a:xfrm>
                      <a:prstGeom prst="rect">
                        <a:avLst/>
                      </a:prstGeom>
                    </p:spPr>
                  </p:pic>
                </p:oleObj>
              </mc:Fallback>
            </mc:AlternateContent>
          </a:graphicData>
        </a:graphic>
      </p:graphicFrame>
      <p:sp>
        <p:nvSpPr>
          <p:cNvPr id="9" name="Content Placeholder 2"/>
          <p:cNvSpPr txBox="1">
            <a:spLocks/>
          </p:cNvSpPr>
          <p:nvPr/>
        </p:nvSpPr>
        <p:spPr>
          <a:xfrm>
            <a:off x="274598" y="4964507"/>
            <a:ext cx="8412202" cy="105977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pc="-150" dirty="0" smtClean="0"/>
              <a:t>σ</a:t>
            </a:r>
            <a:r>
              <a:rPr lang="en-US" sz="2400" spc="-300" baseline="30000" dirty="0" smtClean="0"/>
              <a:t>2</a:t>
            </a:r>
            <a:r>
              <a:rPr lang="en-US" sz="2400" spc="-300" baseline="-25000" dirty="0" smtClean="0"/>
              <a:t>A</a:t>
            </a:r>
            <a:r>
              <a:rPr lang="en-US" sz="2400" spc="-150" baseline="-25000" dirty="0" smtClean="0"/>
              <a:t>    </a:t>
            </a:r>
            <a:r>
              <a:rPr lang="en-US" sz="2400" b="1" spc="-150" dirty="0" smtClean="0"/>
              <a:t>Additive</a:t>
            </a:r>
            <a:r>
              <a:rPr lang="en-US" sz="2400" b="1" dirty="0" smtClean="0"/>
              <a:t> genetic variance </a:t>
            </a:r>
            <a:r>
              <a:rPr lang="en-US" sz="2400" dirty="0"/>
              <a:t>is the genetic variance associated with the average additive effects of alleles </a:t>
            </a:r>
            <a:endParaRPr lang="en-US" sz="2400" dirty="0" smtClean="0"/>
          </a:p>
          <a:p>
            <a:r>
              <a:rPr lang="en-US" sz="2400" spc="-150" dirty="0" smtClean="0"/>
              <a:t>σ</a:t>
            </a:r>
            <a:r>
              <a:rPr lang="en-US" sz="2400" spc="-300" baseline="30000" dirty="0" smtClean="0"/>
              <a:t>2</a:t>
            </a:r>
            <a:r>
              <a:rPr lang="en-US" sz="2400" spc="-300" baseline="-25000" dirty="0" smtClean="0"/>
              <a:t>D</a:t>
            </a:r>
            <a:r>
              <a:rPr lang="en-US" sz="2400" spc="-150" baseline="-25000" dirty="0" smtClean="0"/>
              <a:t>   </a:t>
            </a:r>
            <a:r>
              <a:rPr lang="en-US" sz="2400" b="1" dirty="0" smtClean="0"/>
              <a:t>Dominance genetic variance </a:t>
            </a:r>
            <a:r>
              <a:rPr lang="en-US" sz="2400" dirty="0" smtClean="0"/>
              <a:t>is </a:t>
            </a:r>
            <a:r>
              <a:rPr lang="en-US" sz="2400" dirty="0"/>
              <a:t>the genetic variance associated with the dominance effects. </a:t>
            </a:r>
            <a:endParaRPr lang="en-US" sz="2400" dirty="0" smtClean="0">
              <a:effectLst/>
            </a:endParaRPr>
          </a:p>
          <a:p>
            <a:endParaRPr lang="en-US" sz="2400" dirty="0"/>
          </a:p>
        </p:txBody>
      </p:sp>
    </p:spTree>
    <p:extLst>
      <p:ext uri="{BB962C8B-B14F-4D97-AF65-F5344CB8AC3E}">
        <p14:creationId xmlns:p14="http://schemas.microsoft.com/office/powerpoint/2010/main" val="41099030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Sense Heritability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Heritability of a trait: Y = G + E</a:t>
            </a:r>
          </a:p>
          <a:p>
            <a:endParaRPr lang="en-US" dirty="0"/>
          </a:p>
          <a:p>
            <a:r>
              <a:rPr lang="en-US" dirty="0" smtClean="0"/>
              <a:t>The </a:t>
            </a:r>
            <a:r>
              <a:rPr lang="en-US" dirty="0"/>
              <a:t>broad-sense heritability is defined to be </a:t>
            </a:r>
            <a:endParaRPr lang="en-US" dirty="0" smtClean="0"/>
          </a:p>
          <a:p>
            <a:pPr marL="914400" lvl="2" indent="0">
              <a:buNone/>
            </a:pPr>
            <a:r>
              <a:rPr lang="en-US" dirty="0" smtClean="0"/>
              <a:t>                             </a:t>
            </a:r>
            <a:r>
              <a:rPr lang="en-US" sz="3200" dirty="0" smtClean="0"/>
              <a:t>  H</a:t>
            </a:r>
            <a:r>
              <a:rPr lang="en-US" sz="3200" baseline="30000" dirty="0" smtClean="0"/>
              <a:t>2</a:t>
            </a:r>
            <a:r>
              <a:rPr lang="en-US" sz="3200" dirty="0" smtClean="0"/>
              <a:t> </a:t>
            </a:r>
            <a:r>
              <a:rPr lang="en-US" sz="3200" dirty="0"/>
              <a:t>= </a:t>
            </a:r>
            <a:r>
              <a:rPr lang="en-US" sz="3200" dirty="0" smtClean="0"/>
              <a:t>σ</a:t>
            </a:r>
            <a:r>
              <a:rPr lang="en-US" sz="3200" spc="-300" baseline="-25000" dirty="0" smtClean="0"/>
              <a:t>G</a:t>
            </a:r>
            <a:r>
              <a:rPr lang="en-US" sz="3200" spc="-300" baseline="30000" dirty="0" smtClean="0"/>
              <a:t>2</a:t>
            </a:r>
            <a:r>
              <a:rPr lang="en-US" sz="3200" baseline="30000" dirty="0" smtClean="0"/>
              <a:t>  /</a:t>
            </a:r>
            <a:r>
              <a:rPr lang="en-US" sz="3200" dirty="0" smtClean="0"/>
              <a:t> σ</a:t>
            </a:r>
            <a:r>
              <a:rPr lang="en-US" sz="3200" baseline="-25000" dirty="0" smtClean="0"/>
              <a:t>Y</a:t>
            </a:r>
            <a:r>
              <a:rPr lang="en-US" sz="3200" baseline="30000" dirty="0" smtClean="0"/>
              <a:t>2</a:t>
            </a:r>
          </a:p>
          <a:p>
            <a:endParaRPr lang="en-US" dirty="0" smtClean="0"/>
          </a:p>
          <a:p>
            <a:r>
              <a:rPr lang="en-US" dirty="0" smtClean="0"/>
              <a:t>H</a:t>
            </a:r>
            <a:r>
              <a:rPr lang="en-US" baseline="-25000" dirty="0" smtClean="0"/>
              <a:t>2</a:t>
            </a:r>
            <a:r>
              <a:rPr lang="en-US" dirty="0" smtClean="0"/>
              <a:t> </a:t>
            </a:r>
            <a:r>
              <a:rPr lang="en-US" dirty="0"/>
              <a:t>is the proportion of the total phenotypic variance that is  </a:t>
            </a:r>
            <a:r>
              <a:rPr lang="en-US" dirty="0" smtClean="0"/>
              <a:t>due </a:t>
            </a:r>
            <a:r>
              <a:rPr lang="en-US" dirty="0"/>
              <a:t>to all genetic </a:t>
            </a:r>
            <a:r>
              <a:rPr lang="en-US" dirty="0" smtClean="0"/>
              <a:t>effects (</a:t>
            </a:r>
            <a:r>
              <a:rPr lang="en-US" dirty="0"/>
              <a:t>additive and dominance) </a:t>
            </a:r>
            <a:endParaRPr lang="en-US" dirty="0" smtClean="0">
              <a:effectLst/>
            </a:endParaRPr>
          </a:p>
          <a:p>
            <a:endParaRPr lang="en-US" dirty="0" smtClean="0"/>
          </a:p>
          <a:p>
            <a:r>
              <a:rPr lang="en-US" dirty="0" smtClean="0"/>
              <a:t>There </a:t>
            </a:r>
            <a:r>
              <a:rPr lang="en-US" dirty="0"/>
              <a:t>are a number of methods </a:t>
            </a:r>
            <a:r>
              <a:rPr lang="en-US" dirty="0" smtClean="0"/>
              <a:t>for heritability </a:t>
            </a:r>
            <a:r>
              <a:rPr lang="en-US" dirty="0"/>
              <a:t>estimation of a trait. </a:t>
            </a:r>
            <a:endParaRPr lang="en-US" dirty="0" smtClean="0">
              <a:effectLst/>
            </a:endParaRPr>
          </a:p>
          <a:p>
            <a:endParaRPr lang="en-US" dirty="0"/>
          </a:p>
        </p:txBody>
      </p:sp>
    </p:spTree>
    <p:extLst>
      <p:ext uri="{BB962C8B-B14F-4D97-AF65-F5344CB8AC3E}">
        <p14:creationId xmlns:p14="http://schemas.microsoft.com/office/powerpoint/2010/main" val="807758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05"/>
            <a:ext cx="8229600" cy="1143000"/>
          </a:xfrm>
        </p:spPr>
        <p:txBody>
          <a:bodyPr>
            <a:normAutofit/>
          </a:bodyPr>
          <a:lstStyle/>
          <a:p>
            <a:r>
              <a:rPr lang="en-US" dirty="0" smtClean="0"/>
              <a:t>Narrow sense heritability</a:t>
            </a:r>
            <a:endParaRPr lang="en-US" dirty="0"/>
          </a:p>
        </p:txBody>
      </p:sp>
      <p:sp>
        <p:nvSpPr>
          <p:cNvPr id="3" name="Content Placeholder 2"/>
          <p:cNvSpPr>
            <a:spLocks noGrp="1"/>
          </p:cNvSpPr>
          <p:nvPr>
            <p:ph idx="1"/>
          </p:nvPr>
        </p:nvSpPr>
        <p:spPr>
          <a:xfrm>
            <a:off x="457200" y="1073996"/>
            <a:ext cx="8229600" cy="5589770"/>
          </a:xfrm>
        </p:spPr>
        <p:txBody>
          <a:bodyPr>
            <a:normAutofit fontScale="92500" lnSpcReduction="20000"/>
          </a:bodyPr>
          <a:lstStyle/>
          <a:p>
            <a:r>
              <a:rPr lang="en-US" dirty="0"/>
              <a:t>H</a:t>
            </a:r>
            <a:r>
              <a:rPr lang="en-US" dirty="0" smtClean="0"/>
              <a:t>eritability </a:t>
            </a:r>
            <a:r>
              <a:rPr lang="en-US" dirty="0"/>
              <a:t>of a </a:t>
            </a:r>
            <a:r>
              <a:rPr lang="en-US" dirty="0" smtClean="0"/>
              <a:t>trait:  Y = G + E = A + D + E </a:t>
            </a:r>
            <a:endParaRPr lang="en-US" dirty="0" smtClean="0">
              <a:effectLst/>
            </a:endParaRPr>
          </a:p>
          <a:p>
            <a:endParaRPr lang="en-US" dirty="0" smtClean="0"/>
          </a:p>
          <a:p>
            <a:r>
              <a:rPr lang="en-US" dirty="0" smtClean="0"/>
              <a:t>The </a:t>
            </a:r>
            <a:r>
              <a:rPr lang="en-US" dirty="0"/>
              <a:t>following ratio of variance components </a:t>
            </a:r>
          </a:p>
          <a:p>
            <a:pPr marL="0" indent="0">
              <a:buNone/>
            </a:pPr>
            <a:r>
              <a:rPr lang="en-US" dirty="0" smtClean="0"/>
              <a:t>                            h </a:t>
            </a:r>
            <a:r>
              <a:rPr lang="en-US" baseline="30000" dirty="0"/>
              <a:t>2</a:t>
            </a:r>
            <a:r>
              <a:rPr lang="en-US" dirty="0"/>
              <a:t> = </a:t>
            </a:r>
            <a:r>
              <a:rPr lang="en-US" dirty="0" err="1"/>
              <a:t>σ</a:t>
            </a:r>
            <a:r>
              <a:rPr lang="en-US" dirty="0"/>
              <a:t> </a:t>
            </a:r>
            <a:r>
              <a:rPr lang="en-US" baseline="-25000" dirty="0" smtClean="0"/>
              <a:t>A</a:t>
            </a:r>
            <a:r>
              <a:rPr lang="en-US" baseline="30000" dirty="0" smtClean="0"/>
              <a:t>2 /</a:t>
            </a:r>
            <a:r>
              <a:rPr lang="en-US" dirty="0" smtClean="0"/>
              <a:t> </a:t>
            </a:r>
            <a:r>
              <a:rPr lang="en-US" dirty="0"/>
              <a:t>σ</a:t>
            </a:r>
            <a:r>
              <a:rPr lang="en-US" baseline="-25000" dirty="0"/>
              <a:t>Y</a:t>
            </a:r>
            <a:r>
              <a:rPr lang="en-US" baseline="30000" dirty="0"/>
              <a:t>2</a:t>
            </a:r>
            <a:r>
              <a:rPr lang="en-US" dirty="0"/>
              <a:t>  </a:t>
            </a:r>
            <a:endParaRPr lang="en-US" dirty="0" smtClean="0"/>
          </a:p>
          <a:p>
            <a:pPr marL="0" indent="0">
              <a:buNone/>
            </a:pPr>
            <a:r>
              <a:rPr lang="en-US" dirty="0" smtClean="0"/>
              <a:t>     is </a:t>
            </a:r>
            <a:r>
              <a:rPr lang="en-US" dirty="0"/>
              <a:t>defined to be the </a:t>
            </a:r>
            <a:r>
              <a:rPr lang="en-US" b="1" dirty="0"/>
              <a:t>narrow-sense heritability </a:t>
            </a:r>
            <a:r>
              <a:rPr lang="en-US" dirty="0"/>
              <a:t>(or </a:t>
            </a:r>
            <a:r>
              <a:rPr lang="en-US" dirty="0" smtClean="0"/>
              <a:t>simply heritability</a:t>
            </a:r>
            <a:r>
              <a:rPr lang="en-US" dirty="0"/>
              <a:t>) </a:t>
            </a:r>
            <a:endParaRPr lang="en-US" dirty="0" smtClean="0">
              <a:effectLst/>
            </a:endParaRPr>
          </a:p>
          <a:p>
            <a:endParaRPr lang="en-US" dirty="0" smtClean="0"/>
          </a:p>
          <a:p>
            <a:r>
              <a:rPr lang="en-US" dirty="0" smtClean="0"/>
              <a:t>h</a:t>
            </a:r>
            <a:r>
              <a:rPr lang="en-US" baseline="30000" dirty="0" smtClean="0"/>
              <a:t>2</a:t>
            </a:r>
            <a:r>
              <a:rPr lang="en-US" dirty="0" smtClean="0"/>
              <a:t> </a:t>
            </a:r>
            <a:r>
              <a:rPr lang="en-US" dirty="0"/>
              <a:t>is the proportion of the total phenotypic variance that is </a:t>
            </a:r>
            <a:r>
              <a:rPr lang="en-US" dirty="0" smtClean="0"/>
              <a:t>due </a:t>
            </a:r>
            <a:r>
              <a:rPr lang="en-US" dirty="0"/>
              <a:t>to </a:t>
            </a:r>
            <a:r>
              <a:rPr lang="en-US" b="1" dirty="0" smtClean="0"/>
              <a:t>additive </a:t>
            </a:r>
            <a:r>
              <a:rPr lang="en-US" b="1" dirty="0"/>
              <a:t>effects</a:t>
            </a:r>
            <a:r>
              <a:rPr lang="en-US" dirty="0"/>
              <a:t>. </a:t>
            </a:r>
            <a:endParaRPr lang="en-US" dirty="0" smtClean="0"/>
          </a:p>
          <a:p>
            <a:endParaRPr lang="en-US" dirty="0" smtClean="0"/>
          </a:p>
          <a:p>
            <a:r>
              <a:rPr lang="en-US" dirty="0" smtClean="0"/>
              <a:t>Heritability </a:t>
            </a:r>
            <a:r>
              <a:rPr lang="en-US" dirty="0"/>
              <a:t>can also be viewed as the extent to </a:t>
            </a:r>
            <a:r>
              <a:rPr lang="en-US" dirty="0" smtClean="0"/>
              <a:t>which phenotypes </a:t>
            </a:r>
            <a:r>
              <a:rPr lang="en-US" dirty="0"/>
              <a:t>are determined by the alleles transmitted from the parents. </a:t>
            </a:r>
            <a:endParaRPr lang="en-US" dirty="0" smtClean="0">
              <a:effectLst/>
            </a:endParaRPr>
          </a:p>
          <a:p>
            <a:endParaRPr lang="en-US" dirty="0"/>
          </a:p>
        </p:txBody>
      </p:sp>
    </p:spTree>
    <p:extLst>
      <p:ext uri="{BB962C8B-B14F-4D97-AF65-F5344CB8AC3E}">
        <p14:creationId xmlns:p14="http://schemas.microsoft.com/office/powerpoint/2010/main" val="806875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297" y="691583"/>
            <a:ext cx="8960703" cy="6370974"/>
          </a:xfrm>
          <a:prstGeom prst="rect">
            <a:avLst/>
          </a:prstGeom>
          <a:noFill/>
        </p:spPr>
        <p:txBody>
          <a:bodyPr wrap="square" rtlCol="0">
            <a:spAutoFit/>
          </a:bodyPr>
          <a:lstStyle/>
          <a:p>
            <a:r>
              <a:rPr lang="en-US" sz="2400" dirty="0" smtClean="0"/>
              <a:t>A) Regress the offspring phenotype on the average phenotype of the</a:t>
            </a:r>
            <a:br>
              <a:rPr lang="en-US" sz="2400" dirty="0" smtClean="0"/>
            </a:br>
            <a:r>
              <a:rPr lang="en-US" sz="2400" dirty="0" smtClean="0"/>
              <a:t>parents, or regress the phenotypes of siblings on one another</a:t>
            </a:r>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err="1" smtClean="0"/>
              <a:t>Note:For</a:t>
            </a:r>
            <a:r>
              <a:rPr lang="en-US" sz="2400" dirty="0" smtClean="0"/>
              <a:t> one parent – one offspring regression, you take 2x the slope, and for </a:t>
            </a:r>
            <a:r>
              <a:rPr lang="en-US" sz="2400" dirty="0" err="1" smtClean="0"/>
              <a:t>midparent</a:t>
            </a:r>
            <a:r>
              <a:rPr lang="en-US" sz="2400" dirty="0" smtClean="0"/>
              <a:t> – offspring regression, you take 1x the slope.</a:t>
            </a:r>
          </a:p>
          <a:p>
            <a:endParaRPr lang="en-US" sz="2400" dirty="0" smtClean="0"/>
          </a:p>
          <a:p>
            <a:r>
              <a:rPr lang="en-US" sz="2400" dirty="0" smtClean="0"/>
              <a:t>B) Compare the phenotypic concordance of monozygotic (MZ, identical) twins versus dizygotic (DZ, fraternal) twins</a:t>
            </a:r>
          </a:p>
          <a:p>
            <a:r>
              <a:rPr lang="en-US" sz="2400" dirty="0" smtClean="0"/>
              <a:t>	- Falconer’s formula: 2(</a:t>
            </a:r>
            <a:r>
              <a:rPr lang="en-US" sz="2400" dirty="0" err="1" smtClean="0"/>
              <a:t>r</a:t>
            </a:r>
            <a:r>
              <a:rPr lang="en-US" sz="2400" baseline="-25000" dirty="0" err="1" smtClean="0"/>
              <a:t>mz</a:t>
            </a:r>
            <a:r>
              <a:rPr lang="en-US" sz="2400" dirty="0" smtClean="0"/>
              <a:t> – </a:t>
            </a:r>
            <a:r>
              <a:rPr lang="en-US" sz="2400" dirty="0" err="1" smtClean="0"/>
              <a:t>r</a:t>
            </a:r>
            <a:r>
              <a:rPr lang="en-US" sz="2400" baseline="-25000" dirty="0" err="1" smtClean="0"/>
              <a:t>dz</a:t>
            </a:r>
            <a:r>
              <a:rPr lang="en-US" sz="2400" dirty="0" smtClean="0"/>
              <a:t>) </a:t>
            </a:r>
          </a:p>
          <a:p>
            <a:r>
              <a:rPr lang="en-US" sz="2400" dirty="0" smtClean="0"/>
              <a:t>	</a:t>
            </a:r>
          </a:p>
        </p:txBody>
      </p:sp>
      <p:sp>
        <p:nvSpPr>
          <p:cNvPr id="2" name="Title 1"/>
          <p:cNvSpPr>
            <a:spLocks noGrp="1"/>
          </p:cNvSpPr>
          <p:nvPr>
            <p:ph type="title"/>
          </p:nvPr>
        </p:nvSpPr>
        <p:spPr>
          <a:xfrm>
            <a:off x="457200" y="-158651"/>
            <a:ext cx="8229600" cy="1143000"/>
          </a:xfrm>
        </p:spPr>
        <p:txBody>
          <a:bodyPr/>
          <a:lstStyle/>
          <a:p>
            <a:r>
              <a:rPr lang="en-US" dirty="0" smtClean="0"/>
              <a:t>Estimating heritability</a:t>
            </a:r>
            <a:endParaRPr lang="en-US" dirty="0"/>
          </a:p>
        </p:txBody>
      </p:sp>
      <p:pic>
        <p:nvPicPr>
          <p:cNvPr id="4" name="Picture 3"/>
          <p:cNvPicPr>
            <a:picLocks noChangeAspect="1"/>
          </p:cNvPicPr>
          <p:nvPr/>
        </p:nvPicPr>
        <p:blipFill rotWithShape="1">
          <a:blip r:embed="rId3"/>
          <a:srcRect l="526" r="104"/>
          <a:stretch/>
        </p:blipFill>
        <p:spPr>
          <a:xfrm>
            <a:off x="1150471" y="1468722"/>
            <a:ext cx="5921348" cy="2916886"/>
          </a:xfrm>
          <a:prstGeom prst="rect">
            <a:avLst/>
          </a:prstGeom>
        </p:spPr>
      </p:pic>
      <p:sp>
        <p:nvSpPr>
          <p:cNvPr id="6" name="Rectangle 5"/>
          <p:cNvSpPr/>
          <p:nvPr/>
        </p:nvSpPr>
        <p:spPr>
          <a:xfrm>
            <a:off x="3271503" y="6550223"/>
            <a:ext cx="7600632" cy="307777"/>
          </a:xfrm>
          <a:prstGeom prst="rect">
            <a:avLst/>
          </a:prstGeom>
        </p:spPr>
        <p:txBody>
          <a:bodyPr wrap="square">
            <a:spAutoFit/>
          </a:bodyPr>
          <a:lstStyle/>
          <a:p>
            <a:r>
              <a:rPr lang="en-US" sz="1400" dirty="0"/>
              <a:t>http://</a:t>
            </a:r>
            <a:r>
              <a:rPr lang="en-US" sz="1400" dirty="0" err="1"/>
              <a:t>www.nature.com</a:t>
            </a:r>
            <a:r>
              <a:rPr lang="en-US" sz="1400" dirty="0"/>
              <a:t>/</a:t>
            </a:r>
            <a:r>
              <a:rPr lang="en-US" sz="1400" dirty="0" err="1"/>
              <a:t>scitable</a:t>
            </a:r>
            <a:r>
              <a:rPr lang="en-US" sz="1400" dirty="0"/>
              <a:t>/</a:t>
            </a:r>
            <a:r>
              <a:rPr lang="en-US" sz="1400" dirty="0" err="1"/>
              <a:t>topicpage</a:t>
            </a:r>
            <a:r>
              <a:rPr lang="en-US" sz="1400" dirty="0"/>
              <a:t>/estimating-trait-heritability-46889</a:t>
            </a:r>
          </a:p>
        </p:txBody>
      </p:sp>
    </p:spTree>
    <p:extLst>
      <p:ext uri="{BB962C8B-B14F-4D97-AF65-F5344CB8AC3E}">
        <p14:creationId xmlns:p14="http://schemas.microsoft.com/office/powerpoint/2010/main" val="32912570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3537</TotalTime>
  <Words>2989</Words>
  <Application>Microsoft Macintosh PowerPoint</Application>
  <PresentationFormat>On-screen Show (4:3)</PresentationFormat>
  <Paragraphs>457</Paragraphs>
  <Slides>56</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Equation</vt:lpstr>
      <vt:lpstr>Module 9: Association Studies</vt:lpstr>
      <vt:lpstr>Outline</vt:lpstr>
      <vt:lpstr>Quantitative Genetics </vt:lpstr>
      <vt:lpstr>PowerPoint Presentation</vt:lpstr>
      <vt:lpstr>Linear Regression Model for Genetic Values</vt:lpstr>
      <vt:lpstr>Components of Genetic Variance</vt:lpstr>
      <vt:lpstr>Broad Sense Heritability</vt:lpstr>
      <vt:lpstr>Narrow sense heritability</vt:lpstr>
      <vt:lpstr>Estimating heritability</vt:lpstr>
      <vt:lpstr>Estimating the variance explained</vt:lpstr>
      <vt:lpstr>Coefficient of Determination</vt:lpstr>
      <vt:lpstr>Missing heritability</vt:lpstr>
      <vt:lpstr>PowerPoint Presentation</vt:lpstr>
      <vt:lpstr>Possible causes of missing heritability</vt:lpstr>
      <vt:lpstr>Determining the role of common variation</vt:lpstr>
      <vt:lpstr>Heritability of Height</vt:lpstr>
      <vt:lpstr>Running GCTA</vt:lpstr>
      <vt:lpstr>Imputation</vt:lpstr>
      <vt:lpstr>Imputation: In Silico Genotyping</vt:lpstr>
      <vt:lpstr>Imputation Overview</vt:lpstr>
      <vt:lpstr>Implementation</vt:lpstr>
      <vt:lpstr>Markov Model</vt:lpstr>
      <vt:lpstr>Accuracy of Imputation</vt:lpstr>
      <vt:lpstr>PowerPoint Presentation</vt:lpstr>
      <vt:lpstr>Michigan Imputation Server</vt:lpstr>
      <vt:lpstr>PowerPoint Presentation</vt:lpstr>
      <vt:lpstr>Haplotypes</vt:lpstr>
      <vt:lpstr>Why Use Haplotypes?</vt:lpstr>
      <vt:lpstr>Inferring Haplotypes</vt:lpstr>
      <vt:lpstr>Beagle Method</vt:lpstr>
      <vt:lpstr>Beagle Localized Haplotype Cluster Example</vt:lpstr>
      <vt:lpstr>Beagle Applied</vt:lpstr>
      <vt:lpstr>Association Testing with Haplotypes</vt:lpstr>
      <vt:lpstr>Haplotype Association Analysis</vt:lpstr>
      <vt:lpstr>Haplotype Association Analysis</vt:lpstr>
      <vt:lpstr>Final Notes on Haplotypes</vt:lpstr>
      <vt:lpstr>NGS-based Association Studies</vt:lpstr>
      <vt:lpstr>NGS Association Studies</vt:lpstr>
      <vt:lpstr>PowerPoint Presentation</vt:lpstr>
      <vt:lpstr>Why Study Rare Variants?</vt:lpstr>
      <vt:lpstr>Why Study Rare Variants?</vt:lpstr>
      <vt:lpstr>How Much Variation  Might Rare Variants Explain? </vt:lpstr>
      <vt:lpstr>Challenge</vt:lpstr>
      <vt:lpstr>Synthetic Associations</vt:lpstr>
      <vt:lpstr>Approaches to Study Rare Coding Variants</vt:lpstr>
      <vt:lpstr>Collapsing Rare Variants </vt:lpstr>
      <vt:lpstr>Burden vs. Single Variant Tests</vt:lpstr>
      <vt:lpstr>Impact of Non-disease Alleles</vt:lpstr>
      <vt:lpstr>Impact of Missing Disease Alleles</vt:lpstr>
      <vt:lpstr>Refining Rare Variant Tests</vt:lpstr>
      <vt:lpstr>Refinement based on function</vt:lpstr>
      <vt:lpstr>Burden Test Methods</vt:lpstr>
      <vt:lpstr>Weights </vt:lpstr>
      <vt:lpstr>PowerPoint Presentation</vt:lpstr>
      <vt:lpstr>PowerPoint Presentation</vt:lpstr>
      <vt:lpstr>Exercises</vt:lpstr>
    </vt:vector>
  </TitlesOfParts>
  <Company>Ideker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9: Association Studies</dc:title>
  <dc:creator>hc</dc:creator>
  <cp:lastModifiedBy>Laptop</cp:lastModifiedBy>
  <cp:revision>99</cp:revision>
  <dcterms:created xsi:type="dcterms:W3CDTF">2015-03-04T06:14:37Z</dcterms:created>
  <dcterms:modified xsi:type="dcterms:W3CDTF">2016-03-04T03:35:20Z</dcterms:modified>
</cp:coreProperties>
</file>